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57" r:id="rId6"/>
    <p:sldId id="424" r:id="rId7"/>
    <p:sldId id="259" r:id="rId8"/>
    <p:sldId id="262" r:id="rId9"/>
    <p:sldId id="260" r:id="rId10"/>
    <p:sldId id="414" r:id="rId11"/>
    <p:sldId id="412" r:id="rId12"/>
    <p:sldId id="415" r:id="rId13"/>
    <p:sldId id="417" r:id="rId14"/>
    <p:sldId id="416" r:id="rId15"/>
    <p:sldId id="413" r:id="rId16"/>
    <p:sldId id="264" r:id="rId17"/>
    <p:sldId id="360" r:id="rId18"/>
    <p:sldId id="350" r:id="rId19"/>
    <p:sldId id="361" r:id="rId20"/>
    <p:sldId id="410" r:id="rId21"/>
    <p:sldId id="418" r:id="rId22"/>
    <p:sldId id="419" r:id="rId23"/>
    <p:sldId id="421" r:id="rId24"/>
    <p:sldId id="423" r:id="rId25"/>
    <p:sldId id="420"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A671E9-5C1F-4C33-BF66-6B76AD625402}">
          <p14:sldIdLst>
            <p14:sldId id="256"/>
          </p14:sldIdLst>
        </p14:section>
        <p14:section name="Marceco" id="{B1DCF45D-C029-4EB4-A58A-1554EE09B586}">
          <p14:sldIdLst>
            <p14:sldId id="257"/>
            <p14:sldId id="424"/>
            <p14:sldId id="259"/>
            <p14:sldId id="262"/>
            <p14:sldId id="260"/>
          </p14:sldIdLst>
        </p14:section>
        <p14:section name="Boost Retailer Opportunities" id="{CCAF3520-E751-4562-90B6-6509E590CC25}">
          <p14:sldIdLst>
            <p14:sldId id="414"/>
            <p14:sldId id="412"/>
            <p14:sldId id="415"/>
            <p14:sldId id="417"/>
            <p14:sldId id="416"/>
          </p14:sldIdLst>
        </p14:section>
        <p14:section name="Additional Marceco Offerings" id="{7F132251-4DAE-472F-964C-34A8CB5B42DB}">
          <p14:sldIdLst>
            <p14:sldId id="413"/>
            <p14:sldId id="264"/>
            <p14:sldId id="360"/>
            <p14:sldId id="350"/>
            <p14:sldId id="361"/>
            <p14:sldId id="410"/>
            <p14:sldId id="418"/>
            <p14:sldId id="419"/>
            <p14:sldId id="421"/>
            <p14:sldId id="423"/>
            <p14:sldId id="420"/>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29D22-829A-406B-AA2A-A76AAB401345}" v="1" vWet="3" dt="2022-03-23T18:25:56.245"/>
    <p1510:client id="{A4892020-2486-4A16-A9E0-ED7FD5FD3B40}" v="96" dt="2022-03-23T18:50:16.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C2ABA-819E-490E-A373-F45290CA009D}"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AD108-8A8D-4536-A256-10545717AEBD}" type="slidenum">
              <a:rPr lang="en-US" smtClean="0"/>
              <a:t>‹#›</a:t>
            </a:fld>
            <a:endParaRPr lang="en-US"/>
          </a:p>
        </p:txBody>
      </p:sp>
    </p:spTree>
    <p:extLst>
      <p:ext uri="{BB962C8B-B14F-4D97-AF65-F5344CB8AC3E}">
        <p14:creationId xmlns:p14="http://schemas.microsoft.com/office/powerpoint/2010/main" val="168976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simple stamp card – but digital:  No more having to stay stocked up on those physical punch cards or buying those special hole punches or custom stamps so your customer punches can’t be fabricated and you can make sure they are legit and your program’s not being exploited or abused.</a:t>
            </a:r>
          </a:p>
          <a:p>
            <a:endParaRPr lang="en-US"/>
          </a:p>
          <a:p>
            <a:r>
              <a:rPr lang="en-US"/>
              <a:t>Buy x, get y:  It still focuses on what are after, which is driving a specific behavior from your customer to come back to YOUR STORE so they can get that ‘punch’ – do something X number of times, and I’ll give you something special in return</a:t>
            </a:r>
          </a:p>
          <a:p>
            <a:endParaRPr lang="en-US"/>
          </a:p>
          <a:p>
            <a:r>
              <a:rPr lang="en-US"/>
              <a:t>Customer retention:  An obvious way punch cards are used is to drive payment traffic into your store, which will automatically help with retention, will hopefully improve your ever-important 3MR, but this could be so much more.  Society is becoming conditioned to want more from their service providers and this allows you more flexibility to reward customer loyalty and repeat traffic into your store.</a:t>
            </a:r>
          </a:p>
          <a:p>
            <a:endParaRPr lang="en-US"/>
          </a:p>
          <a:p>
            <a:r>
              <a:rPr lang="en-US"/>
              <a:t>Marketing/communication:  this is something no manual punch card will ever be able to accomplish for you…this program is the vehicle for you to proactively engage your customer.  Broadcast a message to them, give them a shout out when you haven’t seen them in awhile, recognize their birthday, little special touches that set you apart.</a:t>
            </a:r>
          </a:p>
        </p:txBody>
      </p:sp>
      <p:sp>
        <p:nvSpPr>
          <p:cNvPr id="4" name="Slide Number Placeholder 3"/>
          <p:cNvSpPr>
            <a:spLocks noGrp="1"/>
          </p:cNvSpPr>
          <p:nvPr>
            <p:ph type="sldNum" sz="quarter" idx="5"/>
          </p:nvPr>
        </p:nvSpPr>
        <p:spPr/>
        <p:txBody>
          <a:bodyPr/>
          <a:lstStyle/>
          <a:p>
            <a:fld id="{5D0694BE-104E-486F-8802-6AC41D2DB5BB}" type="slidenum">
              <a:rPr lang="en-US" smtClean="0"/>
              <a:t>17</a:t>
            </a:fld>
            <a:endParaRPr lang="en-US"/>
          </a:p>
        </p:txBody>
      </p:sp>
    </p:spTree>
    <p:extLst>
      <p:ext uri="{BB962C8B-B14F-4D97-AF65-F5344CB8AC3E}">
        <p14:creationId xmlns:p14="http://schemas.microsoft.com/office/powerpoint/2010/main" val="25157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9C3B-DF0D-431D-B499-180F7A74F6CD}"/>
              </a:ext>
            </a:extLst>
          </p:cNvPr>
          <p:cNvSpPr>
            <a:spLocks noGrp="1"/>
          </p:cNvSpPr>
          <p:nvPr>
            <p:ph type="ctrTitle" hasCustomPrompt="1"/>
          </p:nvPr>
        </p:nvSpPr>
        <p:spPr>
          <a:xfrm>
            <a:off x="1524000" y="1530734"/>
            <a:ext cx="9144000" cy="2387600"/>
          </a:xfrm>
        </p:spPr>
        <p:txBody>
          <a:bodyPr anchor="b"/>
          <a:lstStyle>
            <a:lvl1pPr algn="ctr">
              <a:defRPr sz="6000">
                <a:solidFill>
                  <a:schemeClr val="tx2"/>
                </a:solidFill>
              </a:defRPr>
            </a:lvl1pPr>
          </a:lstStyle>
          <a:p>
            <a:r>
              <a:rPr lang="en-US"/>
              <a:t>TITLE SLIDE</a:t>
            </a:r>
          </a:p>
        </p:txBody>
      </p:sp>
      <p:sp>
        <p:nvSpPr>
          <p:cNvPr id="3" name="Subtitle 2">
            <a:extLst>
              <a:ext uri="{FF2B5EF4-FFF2-40B4-BE49-F238E27FC236}">
                <a16:creationId xmlns:a16="http://schemas.microsoft.com/office/drawing/2014/main" id="{BBC8457D-0455-4573-9734-C3245B9ECFF6}"/>
              </a:ext>
            </a:extLst>
          </p:cNvPr>
          <p:cNvSpPr>
            <a:spLocks noGrp="1"/>
          </p:cNvSpPr>
          <p:nvPr>
            <p:ph type="subTitle" idx="1"/>
          </p:nvPr>
        </p:nvSpPr>
        <p:spPr>
          <a:xfrm>
            <a:off x="1524000" y="401040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253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F4B1-11B7-41A4-B149-95E543CCE3B8}"/>
              </a:ext>
            </a:extLst>
          </p:cNvPr>
          <p:cNvSpPr>
            <a:spLocks noGrp="1"/>
          </p:cNvSpPr>
          <p:nvPr>
            <p:ph type="title" hasCustomPrompt="1"/>
          </p:nvPr>
        </p:nvSpPr>
        <p:spPr/>
        <p:txBody>
          <a:bodyPr/>
          <a:lstStyle>
            <a:lvl1pPr>
              <a:defRPr/>
            </a:lvl1pPr>
          </a:lstStyle>
          <a:p>
            <a:r>
              <a:rPr lang="en-US"/>
              <a:t>Title</a:t>
            </a:r>
          </a:p>
        </p:txBody>
      </p:sp>
      <p:sp>
        <p:nvSpPr>
          <p:cNvPr id="3" name="Content Placeholder 2">
            <a:extLst>
              <a:ext uri="{FF2B5EF4-FFF2-40B4-BE49-F238E27FC236}">
                <a16:creationId xmlns:a16="http://schemas.microsoft.com/office/drawing/2014/main" id="{4BF2759C-AA37-4D57-A0DB-7F26A2D708D2}"/>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a:t>Info</a:t>
            </a:r>
          </a:p>
          <a:p>
            <a:pPr lvl="1"/>
            <a:r>
              <a:rPr lang="en-US"/>
              <a:t>Info 2</a:t>
            </a:r>
          </a:p>
          <a:p>
            <a:pPr lvl="2"/>
            <a:r>
              <a:rPr lang="en-US"/>
              <a:t>Info 3</a:t>
            </a:r>
          </a:p>
          <a:p>
            <a:pPr lvl="3"/>
            <a:r>
              <a:rPr lang="en-US"/>
              <a:t>Info 4</a:t>
            </a:r>
          </a:p>
          <a:p>
            <a:pPr lvl="4"/>
            <a:r>
              <a:rPr lang="en-US"/>
              <a:t>Info 5</a:t>
            </a:r>
          </a:p>
        </p:txBody>
      </p:sp>
    </p:spTree>
    <p:extLst>
      <p:ext uri="{BB962C8B-B14F-4D97-AF65-F5344CB8AC3E}">
        <p14:creationId xmlns:p14="http://schemas.microsoft.com/office/powerpoint/2010/main" val="420057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8264-8395-4DC7-8676-AB2827B9569D}"/>
              </a:ext>
            </a:extLst>
          </p:cNvPr>
          <p:cNvSpPr>
            <a:spLocks noGrp="1"/>
          </p:cNvSpPr>
          <p:nvPr>
            <p:ph type="title" hasCustomPrompt="1"/>
          </p:nvPr>
        </p:nvSpPr>
        <p:spPr>
          <a:xfrm>
            <a:off x="831850" y="1709738"/>
            <a:ext cx="10515600" cy="2852737"/>
          </a:xfrm>
        </p:spPr>
        <p:txBody>
          <a:bodyPr anchor="b"/>
          <a:lstStyle>
            <a:lvl1pPr>
              <a:defRPr sz="6000">
                <a:solidFill>
                  <a:srgbClr val="C00000"/>
                </a:solidFill>
              </a:defRPr>
            </a:lvl1pPr>
          </a:lstStyle>
          <a:p>
            <a:r>
              <a:rPr lang="en-US"/>
              <a:t>Section Header Title</a:t>
            </a:r>
          </a:p>
        </p:txBody>
      </p:sp>
      <p:sp>
        <p:nvSpPr>
          <p:cNvPr id="3" name="Text Placeholder 2">
            <a:extLst>
              <a:ext uri="{FF2B5EF4-FFF2-40B4-BE49-F238E27FC236}">
                <a16:creationId xmlns:a16="http://schemas.microsoft.com/office/drawing/2014/main" id="{4BBADE22-C870-4D0D-BAA7-3E6FAA1C5CD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424763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398F-5364-4C66-B681-41239A8575DA}"/>
              </a:ext>
            </a:extLst>
          </p:cNvPr>
          <p:cNvSpPr>
            <a:spLocks noGrp="1"/>
          </p:cNvSpPr>
          <p:nvPr>
            <p:ph type="title" hasCustomPrompt="1"/>
          </p:nvPr>
        </p:nvSpPr>
        <p:spPr/>
        <p:txBody>
          <a:bodyPr/>
          <a:lstStyle>
            <a:lvl1pPr>
              <a:defRPr/>
            </a:lvl1pPr>
          </a:lstStyle>
          <a:p>
            <a:r>
              <a:rPr lang="en-US"/>
              <a:t>Title</a:t>
            </a:r>
          </a:p>
        </p:txBody>
      </p:sp>
      <p:sp>
        <p:nvSpPr>
          <p:cNvPr id="3" name="Content Placeholder 2">
            <a:extLst>
              <a:ext uri="{FF2B5EF4-FFF2-40B4-BE49-F238E27FC236}">
                <a16:creationId xmlns:a16="http://schemas.microsoft.com/office/drawing/2014/main" id="{2E4D393A-D78A-4E66-A6EB-5A6BE56E6CBA}"/>
              </a:ext>
            </a:extLst>
          </p:cNvPr>
          <p:cNvSpPr>
            <a:spLocks noGrp="1"/>
          </p:cNvSpPr>
          <p:nvPr>
            <p:ph sz="half" idx="1" hasCustomPrompt="1"/>
          </p:nvPr>
        </p:nvSpPr>
        <p:spPr>
          <a:xfrm>
            <a:off x="838200" y="2005012"/>
            <a:ext cx="5181600" cy="4351338"/>
          </a:xfrm>
        </p:spPr>
        <p:txBody>
          <a:bodyPr/>
          <a:lstStyle>
            <a:lvl1pPr>
              <a:defRPr/>
            </a:lvl1pPr>
          </a:lstStyle>
          <a:p>
            <a:pPr lvl="0"/>
            <a:r>
              <a:rPr lang="en-US"/>
              <a:t>Info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157ECC-43A8-4189-A307-C69605C05F97}"/>
              </a:ext>
            </a:extLst>
          </p:cNvPr>
          <p:cNvSpPr>
            <a:spLocks noGrp="1"/>
          </p:cNvSpPr>
          <p:nvPr>
            <p:ph sz="half" idx="2" hasCustomPrompt="1"/>
          </p:nvPr>
        </p:nvSpPr>
        <p:spPr>
          <a:xfrm>
            <a:off x="6172200" y="2005012"/>
            <a:ext cx="5181600" cy="4351338"/>
          </a:xfrm>
        </p:spPr>
        <p:txBody>
          <a:bodyPr/>
          <a:lstStyle>
            <a:lvl1pPr>
              <a:defRPr/>
            </a:lvl1pPr>
          </a:lstStyle>
          <a:p>
            <a:pPr lvl="0"/>
            <a:r>
              <a:rPr lang="en-US"/>
              <a:t>Info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1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699F-48EA-4D38-A05F-36E3D39EF3CF}"/>
              </a:ext>
            </a:extLst>
          </p:cNvPr>
          <p:cNvSpPr>
            <a:spLocks noGrp="1"/>
          </p:cNvSpPr>
          <p:nvPr>
            <p:ph type="title" hasCustomPrompt="1"/>
          </p:nvPr>
        </p:nvSpPr>
        <p:spPr>
          <a:xfrm>
            <a:off x="839788" y="281712"/>
            <a:ext cx="8378103" cy="1334652"/>
          </a:xfrm>
        </p:spPr>
        <p:txBody>
          <a:bodyPr/>
          <a:lstStyle>
            <a:lvl1pPr>
              <a:defRPr/>
            </a:lvl1pPr>
          </a:lstStyle>
          <a:p>
            <a:r>
              <a:rPr lang="en-US"/>
              <a:t>Title</a:t>
            </a:r>
          </a:p>
        </p:txBody>
      </p:sp>
      <p:sp>
        <p:nvSpPr>
          <p:cNvPr id="3" name="Text Placeholder 2">
            <a:extLst>
              <a:ext uri="{FF2B5EF4-FFF2-40B4-BE49-F238E27FC236}">
                <a16:creationId xmlns:a16="http://schemas.microsoft.com/office/drawing/2014/main" id="{D6FC9237-BEC5-4445-A373-C6CED8DB9177}"/>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4" name="Content Placeholder 3">
            <a:extLst>
              <a:ext uri="{FF2B5EF4-FFF2-40B4-BE49-F238E27FC236}">
                <a16:creationId xmlns:a16="http://schemas.microsoft.com/office/drawing/2014/main" id="{4EADC72B-C401-4224-9993-B356BE421DF9}"/>
              </a:ext>
            </a:extLst>
          </p:cNvPr>
          <p:cNvSpPr>
            <a:spLocks noGrp="1"/>
          </p:cNvSpPr>
          <p:nvPr>
            <p:ph sz="half" idx="2" hasCustomPrompt="1"/>
          </p:nvPr>
        </p:nvSpPr>
        <p:spPr>
          <a:xfrm>
            <a:off x="839788" y="2505075"/>
            <a:ext cx="5157787" cy="3684588"/>
          </a:xfrm>
        </p:spPr>
        <p:txBody>
          <a:bodyPr/>
          <a:lstStyle>
            <a:lvl1pPr>
              <a:defRPr/>
            </a:lvl1pPr>
          </a:lstStyle>
          <a:p>
            <a:pPr lvl="0"/>
            <a:r>
              <a:rPr lang="en-US"/>
              <a:t>Info</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A95382-C62F-4711-8D44-F60533B135FD}"/>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2</a:t>
            </a:r>
          </a:p>
        </p:txBody>
      </p:sp>
      <p:sp>
        <p:nvSpPr>
          <p:cNvPr id="6" name="Content Placeholder 5">
            <a:extLst>
              <a:ext uri="{FF2B5EF4-FFF2-40B4-BE49-F238E27FC236}">
                <a16:creationId xmlns:a16="http://schemas.microsoft.com/office/drawing/2014/main" id="{B75C94CC-5866-44D5-BD22-9B14D986C09C}"/>
              </a:ext>
            </a:extLst>
          </p:cNvPr>
          <p:cNvSpPr>
            <a:spLocks noGrp="1"/>
          </p:cNvSpPr>
          <p:nvPr>
            <p:ph sz="quarter" idx="4" hasCustomPrompt="1"/>
          </p:nvPr>
        </p:nvSpPr>
        <p:spPr>
          <a:xfrm>
            <a:off x="6172200" y="2505075"/>
            <a:ext cx="5183188" cy="3684588"/>
          </a:xfrm>
        </p:spPr>
        <p:txBody>
          <a:bodyPr/>
          <a:lstStyle>
            <a:lvl1pPr>
              <a:defRPr/>
            </a:lvl1pPr>
          </a:lstStyle>
          <a:p>
            <a:pPr lvl="0"/>
            <a:r>
              <a:rPr lang="en-US"/>
              <a:t>Info</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0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28E0-1D59-488B-8164-2BACE1E0A19B}"/>
              </a:ext>
            </a:extLst>
          </p:cNvPr>
          <p:cNvSpPr>
            <a:spLocks noGrp="1"/>
          </p:cNvSpPr>
          <p:nvPr>
            <p:ph type="title" hasCustomPrompt="1"/>
          </p:nvPr>
        </p:nvSpPr>
        <p:spPr/>
        <p:txBody>
          <a:bodyPr/>
          <a:lstStyle>
            <a:lvl1pPr>
              <a:defRPr/>
            </a:lvl1pPr>
          </a:lstStyle>
          <a:p>
            <a:r>
              <a:rPr lang="en-US"/>
              <a:t>Title</a:t>
            </a:r>
          </a:p>
        </p:txBody>
      </p:sp>
    </p:spTree>
    <p:extLst>
      <p:ext uri="{BB962C8B-B14F-4D97-AF65-F5344CB8AC3E}">
        <p14:creationId xmlns:p14="http://schemas.microsoft.com/office/powerpoint/2010/main" val="3551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07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76ED-6E8C-488A-A45D-22080DFD56C9}"/>
              </a:ext>
            </a:extLst>
          </p:cNvPr>
          <p:cNvSpPr>
            <a:spLocks noGrp="1"/>
          </p:cNvSpPr>
          <p:nvPr>
            <p:ph type="title" hasCustomPrompt="1"/>
          </p:nvPr>
        </p:nvSpPr>
        <p:spPr>
          <a:xfrm>
            <a:off x="839788" y="-30162"/>
            <a:ext cx="3932237" cy="1600200"/>
          </a:xfrm>
        </p:spPr>
        <p:txBody>
          <a:bodyPr anchor="b"/>
          <a:lstStyle>
            <a:lvl1pPr>
              <a:defRPr sz="3200"/>
            </a:lvl1pPr>
          </a:lstStyle>
          <a:p>
            <a:r>
              <a:rPr lang="en-US"/>
              <a:t>Title</a:t>
            </a:r>
          </a:p>
        </p:txBody>
      </p:sp>
      <p:sp>
        <p:nvSpPr>
          <p:cNvPr id="3" name="Content Placeholder 2">
            <a:extLst>
              <a:ext uri="{FF2B5EF4-FFF2-40B4-BE49-F238E27FC236}">
                <a16:creationId xmlns:a16="http://schemas.microsoft.com/office/drawing/2014/main" id="{74C65899-A75C-42EC-BA0C-9FB242658C84}"/>
              </a:ext>
            </a:extLst>
          </p:cNvPr>
          <p:cNvSpPr>
            <a:spLocks noGrp="1"/>
          </p:cNvSpPr>
          <p:nvPr>
            <p:ph idx="1" hasCustomPrompt="1"/>
          </p:nvPr>
        </p:nvSpPr>
        <p:spPr>
          <a:xfrm>
            <a:off x="5183188" y="1863438"/>
            <a:ext cx="6172200" cy="3650672"/>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More Info</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AD3ED-CB0E-42C5-9A60-D6092713C5F8}"/>
              </a:ext>
            </a:extLst>
          </p:cNvPr>
          <p:cNvSpPr>
            <a:spLocks noGrp="1"/>
          </p:cNvSpPr>
          <p:nvPr>
            <p:ph type="body" sz="half" idx="2" hasCustomPrompt="1"/>
          </p:nvPr>
        </p:nvSpPr>
        <p:spPr>
          <a:xfrm>
            <a:off x="839788" y="186343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Info</a:t>
            </a:r>
          </a:p>
        </p:txBody>
      </p:sp>
    </p:spTree>
    <p:extLst>
      <p:ext uri="{BB962C8B-B14F-4D97-AF65-F5344CB8AC3E}">
        <p14:creationId xmlns:p14="http://schemas.microsoft.com/office/powerpoint/2010/main" val="323161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7D0A-60F6-4B1D-AB18-2BC8F6BB0BA9}"/>
              </a:ext>
            </a:extLst>
          </p:cNvPr>
          <p:cNvSpPr>
            <a:spLocks noGrp="1"/>
          </p:cNvSpPr>
          <p:nvPr>
            <p:ph type="title" hasCustomPrompt="1"/>
          </p:nvPr>
        </p:nvSpPr>
        <p:spPr>
          <a:xfrm>
            <a:off x="839788" y="-18472"/>
            <a:ext cx="3932237" cy="1600200"/>
          </a:xfrm>
        </p:spPr>
        <p:txBody>
          <a:bodyPr anchor="b"/>
          <a:lstStyle>
            <a:lvl1pPr>
              <a:defRPr sz="3200"/>
            </a:lvl1pPr>
          </a:lstStyle>
          <a:p>
            <a:r>
              <a:rPr lang="en-US"/>
              <a:t>Title</a:t>
            </a:r>
          </a:p>
        </p:txBody>
      </p:sp>
      <p:sp>
        <p:nvSpPr>
          <p:cNvPr id="3" name="Picture Placeholder 2">
            <a:extLst>
              <a:ext uri="{FF2B5EF4-FFF2-40B4-BE49-F238E27FC236}">
                <a16:creationId xmlns:a16="http://schemas.microsoft.com/office/drawing/2014/main" id="{630E03BB-7B30-4BAA-83B2-8DE93E0A6F5A}"/>
              </a:ext>
            </a:extLst>
          </p:cNvPr>
          <p:cNvSpPr>
            <a:spLocks noGrp="1"/>
          </p:cNvSpPr>
          <p:nvPr>
            <p:ph type="pic" idx="1" hasCustomPrompt="1"/>
          </p:nvPr>
        </p:nvSpPr>
        <p:spPr>
          <a:xfrm>
            <a:off x="5183188" y="2057401"/>
            <a:ext cx="6172200" cy="33181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a:t>
            </a:r>
          </a:p>
        </p:txBody>
      </p:sp>
      <p:sp>
        <p:nvSpPr>
          <p:cNvPr id="4" name="Text Placeholder 3">
            <a:extLst>
              <a:ext uri="{FF2B5EF4-FFF2-40B4-BE49-F238E27FC236}">
                <a16:creationId xmlns:a16="http://schemas.microsoft.com/office/drawing/2014/main" id="{13D7D7C1-FB27-404C-950A-94BD6F6CA0D2}"/>
              </a:ext>
            </a:extLst>
          </p:cNvPr>
          <p:cNvSpPr>
            <a:spLocks noGrp="1"/>
          </p:cNvSpPr>
          <p:nvPr>
            <p:ph type="body" sz="half" idx="2" hasCustomPrompt="1"/>
          </p:nvPr>
        </p:nvSpPr>
        <p:spPr>
          <a:xfrm>
            <a:off x="839788" y="2057400"/>
            <a:ext cx="3932237" cy="33181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Info</a:t>
            </a:r>
          </a:p>
        </p:txBody>
      </p:sp>
    </p:spTree>
    <p:extLst>
      <p:ext uri="{BB962C8B-B14F-4D97-AF65-F5344CB8AC3E}">
        <p14:creationId xmlns:p14="http://schemas.microsoft.com/office/powerpoint/2010/main" val="388296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732209-E800-4CC2-98E9-41C0204C8A50}"/>
              </a:ext>
            </a:extLst>
          </p:cNvPr>
          <p:cNvSpPr/>
          <p:nvPr/>
        </p:nvSpPr>
        <p:spPr>
          <a:xfrm>
            <a:off x="0" y="1"/>
            <a:ext cx="12192000" cy="16906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descr="Logo, company name&#10;&#10;Description automatically generated">
            <a:extLst>
              <a:ext uri="{FF2B5EF4-FFF2-40B4-BE49-F238E27FC236}">
                <a16:creationId xmlns:a16="http://schemas.microsoft.com/office/drawing/2014/main" id="{F220513C-3EBA-4882-8DDE-D384E877B4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46521" y="365124"/>
            <a:ext cx="2223808" cy="826367"/>
          </a:xfrm>
          <a:prstGeom prst="rect">
            <a:avLst/>
          </a:prstGeom>
        </p:spPr>
      </p:pic>
      <p:sp>
        <p:nvSpPr>
          <p:cNvPr id="2" name="Title Placeholder 1">
            <a:extLst>
              <a:ext uri="{FF2B5EF4-FFF2-40B4-BE49-F238E27FC236}">
                <a16:creationId xmlns:a16="http://schemas.microsoft.com/office/drawing/2014/main" id="{01844B3B-50EA-4CCF-B9C3-18A877C68F99}"/>
              </a:ext>
            </a:extLst>
          </p:cNvPr>
          <p:cNvSpPr>
            <a:spLocks noGrp="1"/>
          </p:cNvSpPr>
          <p:nvPr>
            <p:ph type="title"/>
          </p:nvPr>
        </p:nvSpPr>
        <p:spPr>
          <a:xfrm>
            <a:off x="838200" y="268140"/>
            <a:ext cx="8569036"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7F9ADAB5-565C-461C-B12A-ED623CA5E864}"/>
              </a:ext>
            </a:extLst>
          </p:cNvPr>
          <p:cNvSpPr>
            <a:spLocks noGrp="1"/>
          </p:cNvSpPr>
          <p:nvPr>
            <p:ph type="body" idx="1"/>
          </p:nvPr>
        </p:nvSpPr>
        <p:spPr>
          <a:xfrm>
            <a:off x="838200" y="1870075"/>
            <a:ext cx="10515600" cy="4306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722CC-D8CA-40B6-BF0E-4DA6A1FA3324}"/>
              </a:ext>
            </a:extLst>
          </p:cNvPr>
          <p:cNvSpPr>
            <a:spLocks noGrp="1"/>
          </p:cNvSpPr>
          <p:nvPr>
            <p:ph type="dt" sz="half" idx="2"/>
          </p:nvPr>
        </p:nvSpPr>
        <p:spPr>
          <a:xfrm>
            <a:off x="1371600" y="6356350"/>
            <a:ext cx="1122218" cy="365125"/>
          </a:xfrm>
          <a:prstGeom prst="rect">
            <a:avLst/>
          </a:prstGeom>
        </p:spPr>
        <p:txBody>
          <a:bodyPr vert="horz" lIns="91440" tIns="45720" rIns="91440" bIns="45720" rtlCol="0" anchor="ctr"/>
          <a:lstStyle>
            <a:lvl1pPr algn="l">
              <a:defRPr sz="1200" b="1">
                <a:solidFill>
                  <a:schemeClr val="bg1"/>
                </a:solidFill>
              </a:defRPr>
            </a:lvl1pPr>
          </a:lstStyle>
          <a:p>
            <a:fld id="{7820CB99-1D3F-4927-B5C3-794C3A7FB9B8}" type="datetimeFigureOut">
              <a:rPr lang="en-US" smtClean="0"/>
              <a:t>4/20/2022</a:t>
            </a:fld>
            <a:endParaRPr lang="en-US"/>
          </a:p>
        </p:txBody>
      </p:sp>
      <p:sp>
        <p:nvSpPr>
          <p:cNvPr id="5" name="Footer Placeholder 4">
            <a:extLst>
              <a:ext uri="{FF2B5EF4-FFF2-40B4-BE49-F238E27FC236}">
                <a16:creationId xmlns:a16="http://schemas.microsoft.com/office/drawing/2014/main" id="{A4AED88F-B7A9-4777-8CA6-F52195AF778C}"/>
              </a:ext>
            </a:extLst>
          </p:cNvPr>
          <p:cNvSpPr>
            <a:spLocks noGrp="1"/>
          </p:cNvSpPr>
          <p:nvPr>
            <p:ph type="ftr" sz="quarter" idx="3"/>
          </p:nvPr>
        </p:nvSpPr>
        <p:spPr>
          <a:xfrm>
            <a:off x="2890983" y="6356350"/>
            <a:ext cx="7098144" cy="365125"/>
          </a:xfrm>
          <a:prstGeom prst="rect">
            <a:avLst/>
          </a:prstGeom>
        </p:spPr>
        <p:txBody>
          <a:bodyPr vert="horz" lIns="91440" tIns="45720" rIns="91440" bIns="45720" rtlCol="0" anchor="ctr"/>
          <a:lstStyle>
            <a:lvl1pPr algn="ctr">
              <a:defRPr sz="1200" b="1">
                <a:solidFill>
                  <a:schemeClr val="bg1"/>
                </a:solidFill>
              </a:defRPr>
            </a:lvl1pPr>
          </a:lstStyle>
          <a:p>
            <a:endParaRPr lang="en-US"/>
          </a:p>
        </p:txBody>
      </p:sp>
      <p:sp>
        <p:nvSpPr>
          <p:cNvPr id="6" name="Slide Number Placeholder 5">
            <a:extLst>
              <a:ext uri="{FF2B5EF4-FFF2-40B4-BE49-F238E27FC236}">
                <a16:creationId xmlns:a16="http://schemas.microsoft.com/office/drawing/2014/main" id="{D17DB18C-2B60-45B1-8AD3-2DFBCBD07886}"/>
              </a:ext>
            </a:extLst>
          </p:cNvPr>
          <p:cNvSpPr>
            <a:spLocks noGrp="1"/>
          </p:cNvSpPr>
          <p:nvPr>
            <p:ph type="sldNum" sz="quarter" idx="4"/>
          </p:nvPr>
        </p:nvSpPr>
        <p:spPr>
          <a:xfrm>
            <a:off x="10584872" y="6356350"/>
            <a:ext cx="768927" cy="365125"/>
          </a:xfrm>
          <a:prstGeom prst="rect">
            <a:avLst/>
          </a:prstGeom>
        </p:spPr>
        <p:txBody>
          <a:bodyPr vert="horz" lIns="91440" tIns="45720" rIns="91440" bIns="45720" rtlCol="0" anchor="ctr"/>
          <a:lstStyle>
            <a:lvl1pPr algn="r">
              <a:defRPr sz="1200" b="1">
                <a:solidFill>
                  <a:schemeClr val="bg1"/>
                </a:solidFill>
              </a:defRPr>
            </a:lvl1pPr>
          </a:lstStyle>
          <a:p>
            <a:fld id="{9716D5A0-CB41-4AA0-AF99-6E04C352171F}" type="slidenum">
              <a:rPr lang="en-US" smtClean="0"/>
              <a:t>‹#›</a:t>
            </a:fld>
            <a:endParaRPr lang="en-US"/>
          </a:p>
        </p:txBody>
      </p:sp>
    </p:spTree>
    <p:extLst>
      <p:ext uri="{BB962C8B-B14F-4D97-AF65-F5344CB8AC3E}">
        <p14:creationId xmlns:p14="http://schemas.microsoft.com/office/powerpoint/2010/main" val="25533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s://drive.google.com/file/d/1evRzfKjjxOiPw7SD-LJwjFHJ8G667bKG/view?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s://drive.google.com/file/d/1RkwupxtAlqHm4aJx9u_hNDb0VTuwFpPl/view?usp=shari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enmobile.com/pages/international-plans" TargetMode="Externa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hyperlink" Target="http://www.instagram.com/marceco_nation" TargetMode="External"/><Relationship Id="rId12" Type="http://schemas.openxmlformats.org/officeDocument/2006/relationships/image" Target="../media/image46.png"/><Relationship Id="rId2" Type="http://schemas.openxmlformats.org/officeDocument/2006/relationships/hyperlink" Target="http://www.marcecoltd.com/" TargetMode="Externa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hyperlink" Target="http://www.twitter.com/marceconation" TargetMode="External"/><Relationship Id="rId5" Type="http://schemas.openxmlformats.org/officeDocument/2006/relationships/hyperlink" Target="http://www.facebook.com/marcecoltd" TargetMode="External"/><Relationship Id="rId10" Type="http://schemas.openxmlformats.org/officeDocument/2006/relationships/image" Target="../media/image45.png"/><Relationship Id="rId4" Type="http://schemas.openxmlformats.org/officeDocument/2006/relationships/image" Target="../media/image42.svg"/><Relationship Id="rId9" Type="http://schemas.openxmlformats.org/officeDocument/2006/relationships/hyperlink" Target="http://www.linkedin.com/marcec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evRzfKjjxOiPw7SD-LJwjFHJ8G667bKG/view?usp=sharing" TargetMode="External"/><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drive.google.com/file/d/1aGWcZYeOdb4_0mbypXX6a2LTHRVHOyUE/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3E0B58F-3F10-4B58-B7E7-6C44822E3655}"/>
              </a:ext>
            </a:extLst>
          </p:cNvPr>
          <p:cNvSpPr txBox="1">
            <a:spLocks/>
          </p:cNvSpPr>
          <p:nvPr/>
        </p:nvSpPr>
        <p:spPr>
          <a:xfrm>
            <a:off x="1524000" y="4655492"/>
            <a:ext cx="9144000" cy="1655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Wingdings" panose="05000000000000000000" pitchFamily="2" charset="2"/>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t>Creating Value and Opportunity</a:t>
            </a:r>
          </a:p>
        </p:txBody>
      </p:sp>
      <p:pic>
        <p:nvPicPr>
          <p:cNvPr id="5" name="Picture 4">
            <a:extLst>
              <a:ext uri="{FF2B5EF4-FFF2-40B4-BE49-F238E27FC236}">
                <a16:creationId xmlns:a16="http://schemas.microsoft.com/office/drawing/2014/main" id="{83B361E7-E8B1-43DA-B74B-AE421099A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417" y="2029763"/>
            <a:ext cx="6891036" cy="2560709"/>
          </a:xfrm>
          <a:prstGeom prst="rect">
            <a:avLst/>
          </a:prstGeom>
        </p:spPr>
      </p:pic>
    </p:spTree>
    <p:extLst>
      <p:ext uri="{BB962C8B-B14F-4D97-AF65-F5344CB8AC3E}">
        <p14:creationId xmlns:p14="http://schemas.microsoft.com/office/powerpoint/2010/main" val="116714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915B-11A2-4EB8-839B-0531FB75A871}"/>
              </a:ext>
            </a:extLst>
          </p:cNvPr>
          <p:cNvSpPr>
            <a:spLocks noGrp="1"/>
          </p:cNvSpPr>
          <p:nvPr>
            <p:ph type="title"/>
          </p:nvPr>
        </p:nvSpPr>
        <p:spPr/>
        <p:txBody>
          <a:bodyPr anchor="b">
            <a:normAutofit/>
          </a:bodyPr>
          <a:lstStyle/>
          <a:p>
            <a:r>
              <a:rPr lang="en-US"/>
              <a:t>Boost Branded Retailer (BR)</a:t>
            </a:r>
          </a:p>
        </p:txBody>
      </p:sp>
      <p:sp>
        <p:nvSpPr>
          <p:cNvPr id="8" name="Content Placeholder 2">
            <a:extLst>
              <a:ext uri="{FF2B5EF4-FFF2-40B4-BE49-F238E27FC236}">
                <a16:creationId xmlns:a16="http://schemas.microsoft.com/office/drawing/2014/main" id="{EDB3564A-1328-44DC-99CC-9D75526F8C8F}"/>
              </a:ext>
            </a:extLst>
          </p:cNvPr>
          <p:cNvSpPr>
            <a:spLocks noGrp="1"/>
          </p:cNvSpPr>
          <p:nvPr>
            <p:ph sz="half" idx="1"/>
          </p:nvPr>
        </p:nvSpPr>
        <p:spPr/>
        <p:txBody>
          <a:bodyPr vert="horz" lIns="91440" tIns="45720" rIns="91440" bIns="45720" rtlCol="0" anchor="t">
            <a:normAutofit/>
          </a:bodyPr>
          <a:lstStyle/>
          <a:p>
            <a:pPr fontAlgn="base"/>
            <a:r>
              <a:rPr lang="en-US" sz="1600" b="1" i="0">
                <a:effectLst/>
                <a:latin typeface="Montserrat"/>
              </a:rPr>
              <a:t>​</a:t>
            </a:r>
            <a:r>
              <a:rPr lang="en-US" sz="1600" b="1" i="0">
                <a:solidFill>
                  <a:srgbClr val="C00000"/>
                </a:solidFill>
                <a:effectLst/>
                <a:latin typeface="Montserrat"/>
              </a:rPr>
              <a:t>Definition:</a:t>
            </a:r>
            <a:r>
              <a:rPr lang="en-US" sz="1600" b="1">
                <a:solidFill>
                  <a:srgbClr val="C00000"/>
                </a:solidFill>
                <a:latin typeface="Montserrat"/>
              </a:rPr>
              <a:t> </a:t>
            </a:r>
            <a:r>
              <a:rPr lang="en-US" sz="1600" b="1">
                <a:latin typeface="Montserrat"/>
              </a:rPr>
              <a:t>Exclusive Boost Retailer</a:t>
            </a:r>
            <a:endParaRPr lang="en-US" sz="1600" b="1" i="0">
              <a:effectLst/>
              <a:latin typeface="Montserrat" panose="00000500000000000000" pitchFamily="2" charset="0"/>
            </a:endParaRPr>
          </a:p>
          <a:p>
            <a:pPr fontAlgn="base"/>
            <a:r>
              <a:rPr lang="en-US" sz="1600" b="1" i="0">
                <a:solidFill>
                  <a:srgbClr val="C00000"/>
                </a:solidFill>
                <a:effectLst/>
                <a:latin typeface="Montserrat"/>
              </a:rPr>
              <a:t>Benefits:</a:t>
            </a:r>
            <a:r>
              <a:rPr lang="en-US" sz="1600" b="1">
                <a:solidFill>
                  <a:srgbClr val="C00000"/>
                </a:solidFill>
                <a:latin typeface="Montserrat"/>
              </a:rPr>
              <a:t> </a:t>
            </a:r>
            <a:r>
              <a:rPr lang="en-US" sz="1600" b="1">
                <a:latin typeface="Montserrat"/>
              </a:rPr>
              <a:t>Fixture program, Marketing, High level support and training, competitive compensation</a:t>
            </a:r>
            <a:endParaRPr lang="en-US" sz="1600" b="1" i="0">
              <a:effectLst/>
              <a:latin typeface="Montserrat" panose="00000500000000000000" pitchFamily="2" charset="0"/>
            </a:endParaRPr>
          </a:p>
          <a:p>
            <a:pPr fontAlgn="base"/>
            <a:r>
              <a:rPr lang="en-US" sz="1600" b="1" i="0" u="none" strike="noStrike">
                <a:solidFill>
                  <a:srgbClr val="C00000"/>
                </a:solidFill>
                <a:effectLst/>
                <a:latin typeface="Montserrat"/>
              </a:rPr>
              <a:t>Investment:</a:t>
            </a:r>
            <a:r>
              <a:rPr lang="en-US" sz="1600" b="1">
                <a:solidFill>
                  <a:srgbClr val="C00000"/>
                </a:solidFill>
                <a:latin typeface="Montserrat"/>
              </a:rPr>
              <a:t> </a:t>
            </a:r>
            <a:r>
              <a:rPr lang="en-US" sz="1600" b="1">
                <a:latin typeface="Montserrat"/>
              </a:rPr>
              <a:t>30K</a:t>
            </a:r>
            <a:endParaRPr lang="en-US" sz="1600" b="1" i="0" u="none" strike="noStrike">
              <a:effectLst/>
              <a:latin typeface="Montserrat" panose="00000500000000000000" pitchFamily="2" charset="0"/>
            </a:endParaRPr>
          </a:p>
          <a:p>
            <a:pPr fontAlgn="base"/>
            <a:r>
              <a:rPr lang="en-US" sz="1600" b="1">
                <a:solidFill>
                  <a:srgbClr val="C00000"/>
                </a:solidFill>
                <a:latin typeface="Montserrat"/>
              </a:rPr>
              <a:t>Marceco Funding: </a:t>
            </a:r>
            <a:r>
              <a:rPr lang="en-US" sz="1600" b="1">
                <a:latin typeface="Montserrat"/>
              </a:rPr>
              <a:t>15K</a:t>
            </a:r>
            <a:endParaRPr lang="en-US" sz="1600" b="1">
              <a:latin typeface="Montserrat" panose="00000500000000000000" pitchFamily="2" charset="0"/>
            </a:endParaRPr>
          </a:p>
          <a:p>
            <a:pPr algn="l" rtl="0" fontAlgn="base"/>
            <a:r>
              <a:rPr lang="en-US" sz="1600" b="1" i="0">
                <a:solidFill>
                  <a:srgbClr val="C00000"/>
                </a:solidFill>
                <a:effectLst/>
                <a:latin typeface="Montserrat"/>
              </a:rPr>
              <a:t>Comp:</a:t>
            </a:r>
            <a:endParaRPr lang="en-US" sz="1200" b="1" i="0">
              <a:solidFill>
                <a:srgbClr val="C00000"/>
              </a:solidFill>
              <a:effectLst/>
              <a:latin typeface="Montserrat"/>
            </a:endParaRPr>
          </a:p>
          <a:p>
            <a:pPr marL="0" indent="0">
              <a:buNone/>
            </a:pPr>
            <a:endParaRPr lang="en-US"/>
          </a:p>
        </p:txBody>
      </p:sp>
      <p:pic>
        <p:nvPicPr>
          <p:cNvPr id="5" name="Picture 4">
            <a:extLst>
              <a:ext uri="{FF2B5EF4-FFF2-40B4-BE49-F238E27FC236}">
                <a16:creationId xmlns:a16="http://schemas.microsoft.com/office/drawing/2014/main" id="{55AFC71E-EA15-41F1-BEDF-0084085C7FB0}"/>
              </a:ext>
            </a:extLst>
          </p:cNvPr>
          <p:cNvPicPr>
            <a:picLocks noChangeAspect="1"/>
          </p:cNvPicPr>
          <p:nvPr/>
        </p:nvPicPr>
        <p:blipFill>
          <a:blip r:embed="rId2"/>
          <a:stretch>
            <a:fillRect/>
          </a:stretch>
        </p:blipFill>
        <p:spPr>
          <a:xfrm>
            <a:off x="2012210" y="3830792"/>
            <a:ext cx="3019846" cy="2686425"/>
          </a:xfrm>
          <a:prstGeom prst="rect">
            <a:avLst/>
          </a:prstGeom>
        </p:spPr>
      </p:pic>
      <p:pic>
        <p:nvPicPr>
          <p:cNvPr id="9" name="Content Placeholder 8">
            <a:extLst>
              <a:ext uri="{FF2B5EF4-FFF2-40B4-BE49-F238E27FC236}">
                <a16:creationId xmlns:a16="http://schemas.microsoft.com/office/drawing/2014/main" id="{D9D93358-509A-478A-A613-391BC799A7FA}"/>
              </a:ext>
            </a:extLst>
          </p:cNvPr>
          <p:cNvPicPr>
            <a:picLocks noGrp="1" noChangeAspect="1"/>
          </p:cNvPicPr>
          <p:nvPr>
            <p:ph sz="half" idx="2"/>
          </p:nvPr>
        </p:nvPicPr>
        <p:blipFill>
          <a:blip r:embed="rId3"/>
          <a:stretch>
            <a:fillRect/>
          </a:stretch>
        </p:blipFill>
        <p:spPr>
          <a:xfrm>
            <a:off x="6517532" y="1797932"/>
            <a:ext cx="4836268" cy="3921298"/>
          </a:xfrm>
          <a:prstGeom prst="rect">
            <a:avLst/>
          </a:prstGeom>
        </p:spPr>
      </p:pic>
      <p:sp>
        <p:nvSpPr>
          <p:cNvPr id="10" name="TextBox 9">
            <a:hlinkClick r:id="rId4"/>
            <a:extLst>
              <a:ext uri="{FF2B5EF4-FFF2-40B4-BE49-F238E27FC236}">
                <a16:creationId xmlns:a16="http://schemas.microsoft.com/office/drawing/2014/main" id="{66F2156C-4253-492B-A1A8-170112D0C66D}"/>
              </a:ext>
            </a:extLst>
          </p:cNvPr>
          <p:cNvSpPr txBox="1"/>
          <p:nvPr/>
        </p:nvSpPr>
        <p:spPr>
          <a:xfrm>
            <a:off x="6517532" y="5923459"/>
            <a:ext cx="62824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For more info on comp please view the compensation </a:t>
            </a:r>
            <a:r>
              <a:rPr lang="en-US">
                <a:hlinkClick r:id="rId4"/>
              </a:rPr>
              <a:t>deck</a:t>
            </a:r>
            <a:endParaRPr lang="en-US"/>
          </a:p>
        </p:txBody>
      </p:sp>
    </p:spTree>
    <p:extLst>
      <p:ext uri="{BB962C8B-B14F-4D97-AF65-F5344CB8AC3E}">
        <p14:creationId xmlns:p14="http://schemas.microsoft.com/office/powerpoint/2010/main" val="59712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915B-11A2-4EB8-839B-0531FB75A871}"/>
              </a:ext>
            </a:extLst>
          </p:cNvPr>
          <p:cNvSpPr>
            <a:spLocks noGrp="1"/>
          </p:cNvSpPr>
          <p:nvPr>
            <p:ph type="title"/>
          </p:nvPr>
        </p:nvSpPr>
        <p:spPr>
          <a:xfrm>
            <a:off x="838200" y="268140"/>
            <a:ext cx="8569036" cy="1232430"/>
          </a:xfrm>
        </p:spPr>
        <p:txBody>
          <a:bodyPr anchor="b">
            <a:normAutofit/>
          </a:bodyPr>
          <a:lstStyle/>
          <a:p>
            <a:r>
              <a:rPr lang="en-US"/>
              <a:t>Boost Premium Branded Retailer (PBR)</a:t>
            </a:r>
          </a:p>
        </p:txBody>
      </p:sp>
      <p:sp>
        <p:nvSpPr>
          <p:cNvPr id="8" name="Content Placeholder 2">
            <a:extLst>
              <a:ext uri="{FF2B5EF4-FFF2-40B4-BE49-F238E27FC236}">
                <a16:creationId xmlns:a16="http://schemas.microsoft.com/office/drawing/2014/main" id="{EDB3564A-1328-44DC-99CC-9D75526F8C8F}"/>
              </a:ext>
            </a:extLst>
          </p:cNvPr>
          <p:cNvSpPr>
            <a:spLocks noGrp="1"/>
          </p:cNvSpPr>
          <p:nvPr>
            <p:ph sz="half" idx="1"/>
          </p:nvPr>
        </p:nvSpPr>
        <p:spPr/>
        <p:txBody>
          <a:bodyPr vert="horz" lIns="91440" tIns="45720" rIns="91440" bIns="45720" rtlCol="0" anchor="t">
            <a:normAutofit/>
          </a:bodyPr>
          <a:lstStyle/>
          <a:p>
            <a:pPr fontAlgn="base"/>
            <a:r>
              <a:rPr lang="en-US" sz="1600" b="1" i="0">
                <a:solidFill>
                  <a:srgbClr val="C00000"/>
                </a:solidFill>
                <a:effectLst/>
                <a:latin typeface="Montserrat"/>
              </a:rPr>
              <a:t>​Definition:</a:t>
            </a:r>
            <a:r>
              <a:rPr lang="en-US" sz="1600" b="1">
                <a:solidFill>
                  <a:srgbClr val="C00000"/>
                </a:solidFill>
                <a:latin typeface="Montserrat"/>
              </a:rPr>
              <a:t> </a:t>
            </a:r>
            <a:r>
              <a:rPr lang="en-US" sz="1600" b="1">
                <a:latin typeface="Montserrat"/>
              </a:rPr>
              <a:t>Branded Retail with 7+ locations</a:t>
            </a:r>
            <a:endParaRPr lang="en-US" sz="1600" b="1" i="0">
              <a:effectLst/>
              <a:latin typeface="Montserrat" panose="00000500000000000000" pitchFamily="2" charset="0"/>
            </a:endParaRPr>
          </a:p>
          <a:p>
            <a:pPr fontAlgn="base"/>
            <a:r>
              <a:rPr lang="en-US" sz="1600" b="1" i="0">
                <a:solidFill>
                  <a:srgbClr val="C00000"/>
                </a:solidFill>
                <a:effectLst/>
                <a:latin typeface="Montserrat"/>
              </a:rPr>
              <a:t>Benefits:</a:t>
            </a:r>
            <a:r>
              <a:rPr lang="en-US" sz="1600" b="1">
                <a:solidFill>
                  <a:srgbClr val="C00000"/>
                </a:solidFill>
                <a:latin typeface="Montserrat"/>
              </a:rPr>
              <a:t> </a:t>
            </a:r>
            <a:r>
              <a:rPr lang="en-US" sz="1600" b="1">
                <a:latin typeface="Montserrat"/>
              </a:rPr>
              <a:t>Fixture package, Marketing, High level support and training, Highest comp tiers</a:t>
            </a:r>
            <a:endParaRPr lang="en-US" sz="1600" b="1" i="0">
              <a:effectLst/>
              <a:latin typeface="Montserrat" panose="00000500000000000000" pitchFamily="2" charset="0"/>
            </a:endParaRPr>
          </a:p>
          <a:p>
            <a:pPr fontAlgn="base"/>
            <a:r>
              <a:rPr lang="en-US" sz="1600" b="1" i="0" u="none" strike="noStrike">
                <a:solidFill>
                  <a:srgbClr val="C00000"/>
                </a:solidFill>
                <a:effectLst/>
                <a:latin typeface="Montserrat"/>
              </a:rPr>
              <a:t>Investment:</a:t>
            </a:r>
            <a:r>
              <a:rPr lang="en-US" sz="1600" b="1">
                <a:solidFill>
                  <a:srgbClr val="C00000"/>
                </a:solidFill>
                <a:latin typeface="Montserrat"/>
              </a:rPr>
              <a:t> </a:t>
            </a:r>
            <a:r>
              <a:rPr lang="en-US" sz="1600" b="1">
                <a:latin typeface="Montserrat"/>
              </a:rPr>
              <a:t>30K per location</a:t>
            </a:r>
            <a:endParaRPr lang="en-US" sz="1600" b="1" i="0" u="none" strike="noStrike">
              <a:effectLst/>
              <a:latin typeface="Montserrat" panose="00000500000000000000" pitchFamily="2" charset="0"/>
            </a:endParaRPr>
          </a:p>
          <a:p>
            <a:pPr fontAlgn="base"/>
            <a:r>
              <a:rPr lang="en-US" sz="1600" b="1">
                <a:solidFill>
                  <a:srgbClr val="C00000"/>
                </a:solidFill>
                <a:latin typeface="Montserrat"/>
              </a:rPr>
              <a:t>Marceco Funding: </a:t>
            </a:r>
            <a:r>
              <a:rPr lang="en-US" sz="1600" b="1">
                <a:latin typeface="Montserrat"/>
              </a:rPr>
              <a:t>15K</a:t>
            </a:r>
            <a:endParaRPr lang="en-US" sz="1600" b="1">
              <a:latin typeface="Montserrat" panose="00000500000000000000" pitchFamily="2" charset="0"/>
            </a:endParaRPr>
          </a:p>
          <a:p>
            <a:pPr algn="l" rtl="0" fontAlgn="base"/>
            <a:r>
              <a:rPr lang="en-US" sz="1600" b="1" i="0">
                <a:solidFill>
                  <a:srgbClr val="C00000"/>
                </a:solidFill>
                <a:effectLst/>
                <a:latin typeface="Montserrat"/>
              </a:rPr>
              <a:t>Comp:</a:t>
            </a:r>
            <a:endParaRPr lang="en-US" sz="1200" b="1" i="0">
              <a:solidFill>
                <a:srgbClr val="C00000"/>
              </a:solidFill>
              <a:effectLst/>
              <a:latin typeface="Montserrat"/>
            </a:endParaRPr>
          </a:p>
          <a:p>
            <a:pPr marL="0" indent="0">
              <a:buNone/>
            </a:pPr>
            <a:endParaRPr lang="en-US"/>
          </a:p>
        </p:txBody>
      </p:sp>
      <p:pic>
        <p:nvPicPr>
          <p:cNvPr id="5" name="Picture 6">
            <a:extLst>
              <a:ext uri="{FF2B5EF4-FFF2-40B4-BE49-F238E27FC236}">
                <a16:creationId xmlns:a16="http://schemas.microsoft.com/office/drawing/2014/main" id="{65CFB0A3-CC89-476B-A81C-95B6239F95F2}"/>
              </a:ext>
            </a:extLst>
          </p:cNvPr>
          <p:cNvPicPr>
            <a:picLocks noGrp="1" noChangeAspect="1"/>
          </p:cNvPicPr>
          <p:nvPr>
            <p:ph sz="half" idx="2"/>
          </p:nvPr>
        </p:nvPicPr>
        <p:blipFill>
          <a:blip r:embed="rId2"/>
          <a:stretch>
            <a:fillRect/>
          </a:stretch>
        </p:blipFill>
        <p:spPr>
          <a:xfrm>
            <a:off x="6474759" y="1859159"/>
            <a:ext cx="5461747" cy="3780190"/>
          </a:xfrm>
        </p:spPr>
      </p:pic>
      <p:pic>
        <p:nvPicPr>
          <p:cNvPr id="7" name="Picture 8" descr="Table&#10;&#10;Description automatically generated">
            <a:extLst>
              <a:ext uri="{FF2B5EF4-FFF2-40B4-BE49-F238E27FC236}">
                <a16:creationId xmlns:a16="http://schemas.microsoft.com/office/drawing/2014/main" id="{BA4E32B3-EB8D-4223-AD54-824D27AF0526}"/>
              </a:ext>
            </a:extLst>
          </p:cNvPr>
          <p:cNvPicPr>
            <a:picLocks noChangeAspect="1"/>
          </p:cNvPicPr>
          <p:nvPr/>
        </p:nvPicPr>
        <p:blipFill>
          <a:blip r:embed="rId3"/>
          <a:stretch>
            <a:fillRect/>
          </a:stretch>
        </p:blipFill>
        <p:spPr>
          <a:xfrm>
            <a:off x="1981070" y="3814511"/>
            <a:ext cx="3229534" cy="2995482"/>
          </a:xfrm>
          <a:prstGeom prst="rect">
            <a:avLst/>
          </a:prstGeom>
        </p:spPr>
      </p:pic>
      <p:sp>
        <p:nvSpPr>
          <p:cNvPr id="9" name="TextBox 8">
            <a:extLst>
              <a:ext uri="{FF2B5EF4-FFF2-40B4-BE49-F238E27FC236}">
                <a16:creationId xmlns:a16="http://schemas.microsoft.com/office/drawing/2014/main" id="{EE0D5637-9F98-42C7-8869-6B55F11E30EA}"/>
              </a:ext>
            </a:extLst>
          </p:cNvPr>
          <p:cNvSpPr txBox="1"/>
          <p:nvPr/>
        </p:nvSpPr>
        <p:spPr>
          <a:xfrm>
            <a:off x="6438140" y="6033184"/>
            <a:ext cx="62824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For more info on comp please view the compensation </a:t>
            </a:r>
            <a:r>
              <a:rPr lang="en-US">
                <a:solidFill>
                  <a:srgbClr val="C00000"/>
                </a:solidFill>
                <a:hlinkClick r:id="rId4">
                  <a:extLst>
                    <a:ext uri="{A12FA001-AC4F-418D-AE19-62706E023703}">
                      <ahyp:hlinkClr xmlns:ahyp="http://schemas.microsoft.com/office/drawing/2018/hyperlinkcolor" val="tx"/>
                    </a:ext>
                  </a:extLst>
                </a:hlinkClick>
              </a:rPr>
              <a:t>deck</a:t>
            </a:r>
            <a:endParaRPr lang="en-US"/>
          </a:p>
        </p:txBody>
      </p:sp>
    </p:spTree>
    <p:extLst>
      <p:ext uri="{BB962C8B-B14F-4D97-AF65-F5344CB8AC3E}">
        <p14:creationId xmlns:p14="http://schemas.microsoft.com/office/powerpoint/2010/main" val="59109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63C9E-614F-4E79-8D03-65C4F9BDB7E0}"/>
              </a:ext>
            </a:extLst>
          </p:cNvPr>
          <p:cNvSpPr>
            <a:spLocks noGrp="1"/>
          </p:cNvSpPr>
          <p:nvPr>
            <p:ph type="title"/>
          </p:nvPr>
        </p:nvSpPr>
        <p:spPr>
          <a:xfrm>
            <a:off x="844550" y="1972470"/>
            <a:ext cx="5685064" cy="2852737"/>
          </a:xfrm>
        </p:spPr>
        <p:txBody>
          <a:bodyPr/>
          <a:lstStyle/>
          <a:p>
            <a:r>
              <a:rPr lang="en-US"/>
              <a:t>Additional Offerings</a:t>
            </a:r>
          </a:p>
        </p:txBody>
      </p:sp>
      <p:sp>
        <p:nvSpPr>
          <p:cNvPr id="2" name="Text Placeholder 1">
            <a:extLst>
              <a:ext uri="{FF2B5EF4-FFF2-40B4-BE49-F238E27FC236}">
                <a16:creationId xmlns:a16="http://schemas.microsoft.com/office/drawing/2014/main" id="{30BC04CB-E419-4080-850F-575DB8625984}"/>
              </a:ext>
            </a:extLst>
          </p:cNvPr>
          <p:cNvSpPr>
            <a:spLocks noGrp="1"/>
          </p:cNvSpPr>
          <p:nvPr>
            <p:ph type="body" idx="1"/>
          </p:nvPr>
        </p:nvSpPr>
        <p:spPr>
          <a:xfrm>
            <a:off x="831850" y="4878388"/>
            <a:ext cx="5859236" cy="1500187"/>
          </a:xfrm>
        </p:spPr>
        <p:txBody>
          <a:bodyPr>
            <a:normAutofit/>
          </a:bodyPr>
          <a:lstStyle/>
          <a:p>
            <a:r>
              <a:rPr lang="en-US" sz="1600" b="0" i="0">
                <a:solidFill>
                  <a:srgbClr val="000000"/>
                </a:solidFill>
                <a:effectLst/>
                <a:latin typeface="montserrat" panose="00000500000000000000" pitchFamily="2" charset="0"/>
              </a:rPr>
              <a:t>Marceco is your one stop shop for valuable products and services that helps businesses grow and succeed!</a:t>
            </a:r>
            <a:endParaRPr lang="en-US" sz="1600"/>
          </a:p>
        </p:txBody>
      </p:sp>
      <p:pic>
        <p:nvPicPr>
          <p:cNvPr id="6" name="Content Placeholder 5" descr="Diagram&#10;&#10;Description automatically generated">
            <a:extLst>
              <a:ext uri="{FF2B5EF4-FFF2-40B4-BE49-F238E27FC236}">
                <a16:creationId xmlns:a16="http://schemas.microsoft.com/office/drawing/2014/main" id="{DF9C1047-9377-47D2-9231-EA1B5394577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981371" y="2012496"/>
            <a:ext cx="4366079" cy="4366079"/>
          </a:xfrm>
        </p:spPr>
      </p:pic>
    </p:spTree>
    <p:extLst>
      <p:ext uri="{BB962C8B-B14F-4D97-AF65-F5344CB8AC3E}">
        <p14:creationId xmlns:p14="http://schemas.microsoft.com/office/powerpoint/2010/main" val="41231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7D3C78-F2D0-4EF8-81F1-C2A626CAF529}"/>
              </a:ext>
            </a:extLst>
          </p:cNvPr>
          <p:cNvSpPr>
            <a:spLocks noGrp="1"/>
          </p:cNvSpPr>
          <p:nvPr>
            <p:ph type="title"/>
          </p:nvPr>
        </p:nvSpPr>
        <p:spPr/>
        <p:txBody>
          <a:bodyPr/>
          <a:lstStyle/>
          <a:p>
            <a:r>
              <a:rPr lang="en-US"/>
              <a:t>Gen Mobile</a:t>
            </a:r>
          </a:p>
        </p:txBody>
      </p:sp>
      <p:sp>
        <p:nvSpPr>
          <p:cNvPr id="5" name="Content Placeholder 4">
            <a:extLst>
              <a:ext uri="{FF2B5EF4-FFF2-40B4-BE49-F238E27FC236}">
                <a16:creationId xmlns:a16="http://schemas.microsoft.com/office/drawing/2014/main" id="{91087C82-0BC2-4690-BC2F-B15662419FD5}"/>
              </a:ext>
            </a:extLst>
          </p:cNvPr>
          <p:cNvSpPr>
            <a:spLocks noGrp="1"/>
          </p:cNvSpPr>
          <p:nvPr>
            <p:ph sz="half" idx="1"/>
          </p:nvPr>
        </p:nvSpPr>
        <p:spPr/>
        <p:txBody>
          <a:bodyPr>
            <a:normAutofit/>
          </a:bodyPr>
          <a:lstStyle/>
          <a:p>
            <a:r>
              <a:rPr lang="en-US" sz="1600" dirty="0">
                <a:solidFill>
                  <a:srgbClr val="000000"/>
                </a:solidFill>
              </a:rPr>
              <a:t>The Best Deal in Wireless </a:t>
            </a:r>
            <a:endParaRPr lang="en-US" sz="1600" b="0" i="0" dirty="0">
              <a:solidFill>
                <a:srgbClr val="000000"/>
              </a:solidFill>
              <a:effectLst/>
            </a:endParaRPr>
          </a:p>
          <a:p>
            <a:r>
              <a:rPr lang="en-US" sz="1600" dirty="0">
                <a:solidFill>
                  <a:srgbClr val="000000"/>
                </a:solidFill>
                <a:latin typeface="Montserrat "/>
              </a:rPr>
              <a:t>Plans starting at $10/</a:t>
            </a:r>
            <a:r>
              <a:rPr lang="en-US" sz="1600" dirty="0" err="1">
                <a:solidFill>
                  <a:srgbClr val="000000"/>
                </a:solidFill>
                <a:latin typeface="Montserrat "/>
              </a:rPr>
              <a:t>mo</a:t>
            </a:r>
            <a:endParaRPr lang="en-US" sz="1600" dirty="0">
              <a:solidFill>
                <a:srgbClr val="000000"/>
              </a:solidFill>
              <a:latin typeface="Montserrat "/>
            </a:endParaRPr>
          </a:p>
          <a:p>
            <a:r>
              <a:rPr lang="en-US" sz="1600" dirty="0">
                <a:solidFill>
                  <a:srgbClr val="000000"/>
                </a:solidFill>
                <a:latin typeface="Montserrat "/>
              </a:rPr>
              <a:t>International calling to </a:t>
            </a:r>
            <a:r>
              <a:rPr lang="en-US" sz="1600" dirty="0">
                <a:solidFill>
                  <a:srgbClr val="000000"/>
                </a:solidFill>
                <a:latin typeface="Montserrat "/>
                <a:hlinkClick r:id="rId2"/>
              </a:rPr>
              <a:t>100+ Countries</a:t>
            </a:r>
            <a:endParaRPr lang="en-US" sz="1200" dirty="0"/>
          </a:p>
        </p:txBody>
      </p:sp>
      <p:pic>
        <p:nvPicPr>
          <p:cNvPr id="3" name="Picture 2">
            <a:extLst>
              <a:ext uri="{FF2B5EF4-FFF2-40B4-BE49-F238E27FC236}">
                <a16:creationId xmlns:a16="http://schemas.microsoft.com/office/drawing/2014/main" id="{848C69C6-1854-4A2A-A5CC-142EEE33898D}"/>
              </a:ext>
            </a:extLst>
          </p:cNvPr>
          <p:cNvPicPr>
            <a:picLocks noChangeAspect="1"/>
          </p:cNvPicPr>
          <p:nvPr/>
        </p:nvPicPr>
        <p:blipFill>
          <a:blip r:embed="rId3"/>
          <a:stretch>
            <a:fillRect/>
          </a:stretch>
        </p:blipFill>
        <p:spPr>
          <a:xfrm>
            <a:off x="537689" y="3648398"/>
            <a:ext cx="5634513" cy="2707951"/>
          </a:xfrm>
          <a:prstGeom prst="rect">
            <a:avLst/>
          </a:prstGeom>
        </p:spPr>
      </p:pic>
      <p:pic>
        <p:nvPicPr>
          <p:cNvPr id="7" name="Picture 6">
            <a:extLst>
              <a:ext uri="{FF2B5EF4-FFF2-40B4-BE49-F238E27FC236}">
                <a16:creationId xmlns:a16="http://schemas.microsoft.com/office/drawing/2014/main" id="{9CA509C5-1457-4BCC-99AF-6D6D349A50CE}"/>
              </a:ext>
            </a:extLst>
          </p:cNvPr>
          <p:cNvPicPr>
            <a:picLocks noChangeAspect="1"/>
          </p:cNvPicPr>
          <p:nvPr/>
        </p:nvPicPr>
        <p:blipFill>
          <a:blip r:embed="rId4"/>
          <a:stretch>
            <a:fillRect/>
          </a:stretch>
        </p:blipFill>
        <p:spPr>
          <a:xfrm>
            <a:off x="6096000" y="3725406"/>
            <a:ext cx="5401056" cy="2630944"/>
          </a:xfrm>
          <a:prstGeom prst="rect">
            <a:avLst/>
          </a:prstGeom>
        </p:spPr>
      </p:pic>
      <p:pic>
        <p:nvPicPr>
          <p:cNvPr id="1026" name="Picture 2" descr="Brand &amp; Media Assets | T‑Mobile Newsroom">
            <a:extLst>
              <a:ext uri="{FF2B5EF4-FFF2-40B4-BE49-F238E27FC236}">
                <a16:creationId xmlns:a16="http://schemas.microsoft.com/office/drawing/2014/main" id="{82F8571B-7E02-4C1E-8795-AA7179388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209602"/>
            <a:ext cx="1154247" cy="5158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659EE41-DB90-4188-BC20-0E361966FB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1792" y="3224842"/>
            <a:ext cx="1364367" cy="56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71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7CAD-59ED-4B34-81AE-ACECDEB42A72}"/>
              </a:ext>
            </a:extLst>
          </p:cNvPr>
          <p:cNvSpPr>
            <a:spLocks noGrp="1"/>
          </p:cNvSpPr>
          <p:nvPr>
            <p:ph type="title"/>
          </p:nvPr>
        </p:nvSpPr>
        <p:spPr/>
        <p:txBody>
          <a:bodyPr/>
          <a:lstStyle/>
          <a:p>
            <a:br>
              <a:rPr lang="en-US"/>
            </a:br>
            <a:r>
              <a:rPr lang="en-US" err="1"/>
              <a:t>BumpBoxx</a:t>
            </a:r>
            <a:endParaRPr lang="en-US"/>
          </a:p>
        </p:txBody>
      </p:sp>
      <p:sp>
        <p:nvSpPr>
          <p:cNvPr id="10" name="Content Placeholder 4">
            <a:extLst>
              <a:ext uri="{FF2B5EF4-FFF2-40B4-BE49-F238E27FC236}">
                <a16:creationId xmlns:a16="http://schemas.microsoft.com/office/drawing/2014/main" id="{4DE6A70C-DE4A-40B5-9484-0C9FE9E93287}"/>
              </a:ext>
            </a:extLst>
          </p:cNvPr>
          <p:cNvSpPr txBox="1">
            <a:spLocks/>
          </p:cNvSpPr>
          <p:nvPr/>
        </p:nvSpPr>
        <p:spPr>
          <a:xfrm>
            <a:off x="838201" y="2005012"/>
            <a:ext cx="3075878" cy="2601171"/>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000000"/>
                </a:solidFill>
              </a:rPr>
              <a:t>Retro-Styled Bluetooth Speakers</a:t>
            </a:r>
          </a:p>
          <a:p>
            <a:r>
              <a:rPr lang="en-US" sz="1800" dirty="0">
                <a:solidFill>
                  <a:srgbClr val="000000"/>
                </a:solidFill>
              </a:rPr>
              <a:t>Amazing Sound</a:t>
            </a:r>
          </a:p>
          <a:p>
            <a:r>
              <a:rPr lang="en-US" sz="1800" dirty="0">
                <a:solidFill>
                  <a:srgbClr val="000000"/>
                </a:solidFill>
              </a:rPr>
              <a:t>6 Different Models Offered</a:t>
            </a:r>
          </a:p>
          <a:p>
            <a:r>
              <a:rPr lang="en-US" sz="1800" dirty="0">
                <a:solidFill>
                  <a:srgbClr val="000000"/>
                </a:solidFill>
              </a:rPr>
              <a:t>Exclusive Pricing For Marceco Partners</a:t>
            </a:r>
          </a:p>
          <a:p>
            <a:r>
              <a:rPr lang="en-US" sz="1800" dirty="0">
                <a:solidFill>
                  <a:srgbClr val="000000"/>
                </a:solidFill>
              </a:rPr>
              <a:t>Great Profit Margins</a:t>
            </a:r>
          </a:p>
        </p:txBody>
      </p:sp>
      <p:pic>
        <p:nvPicPr>
          <p:cNvPr id="5" name="Picture 4" descr="A picture containing graphical user interface&#10;&#10;Description automatically generated">
            <a:extLst>
              <a:ext uri="{FF2B5EF4-FFF2-40B4-BE49-F238E27FC236}">
                <a16:creationId xmlns:a16="http://schemas.microsoft.com/office/drawing/2014/main" id="{E1F8484A-DABC-4451-B449-84268B28A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546" y="1918008"/>
            <a:ext cx="7969406" cy="4482791"/>
          </a:xfrm>
          <a:prstGeom prst="rect">
            <a:avLst/>
          </a:prstGeom>
        </p:spPr>
      </p:pic>
    </p:spTree>
    <p:extLst>
      <p:ext uri="{BB962C8B-B14F-4D97-AF65-F5344CB8AC3E}">
        <p14:creationId xmlns:p14="http://schemas.microsoft.com/office/powerpoint/2010/main" val="87349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7CAD-59ED-4B34-81AE-ACECDEB42A72}"/>
              </a:ext>
            </a:extLst>
          </p:cNvPr>
          <p:cNvSpPr>
            <a:spLocks noGrp="1"/>
          </p:cNvSpPr>
          <p:nvPr>
            <p:ph type="title"/>
          </p:nvPr>
        </p:nvSpPr>
        <p:spPr/>
        <p:txBody>
          <a:bodyPr/>
          <a:lstStyle/>
          <a:p>
            <a:br>
              <a:rPr lang="en-US">
                <a:latin typeface="+mn-lt"/>
              </a:rPr>
            </a:br>
            <a:r>
              <a:rPr lang="en-US"/>
              <a:t>Device Accessories</a:t>
            </a:r>
          </a:p>
        </p:txBody>
      </p:sp>
      <p:pic>
        <p:nvPicPr>
          <p:cNvPr id="4" name="Picture 3">
            <a:extLst>
              <a:ext uri="{FF2B5EF4-FFF2-40B4-BE49-F238E27FC236}">
                <a16:creationId xmlns:a16="http://schemas.microsoft.com/office/drawing/2014/main" id="{CB88F488-5540-4297-8982-2DD029CC70EC}"/>
              </a:ext>
            </a:extLst>
          </p:cNvPr>
          <p:cNvPicPr>
            <a:picLocks noChangeAspect="1"/>
          </p:cNvPicPr>
          <p:nvPr/>
        </p:nvPicPr>
        <p:blipFill rotWithShape="1">
          <a:blip r:embed="rId2"/>
          <a:srcRect l="42015" t="60272" r="21403" b="8571"/>
          <a:stretch/>
        </p:blipFill>
        <p:spPr>
          <a:xfrm>
            <a:off x="7027049" y="1996750"/>
            <a:ext cx="5102747" cy="2444622"/>
          </a:xfrm>
          <a:prstGeom prst="rect">
            <a:avLst/>
          </a:prstGeom>
        </p:spPr>
      </p:pic>
      <p:pic>
        <p:nvPicPr>
          <p:cNvPr id="7" name="Picture 6">
            <a:extLst>
              <a:ext uri="{FF2B5EF4-FFF2-40B4-BE49-F238E27FC236}">
                <a16:creationId xmlns:a16="http://schemas.microsoft.com/office/drawing/2014/main" id="{62A34BFF-F780-41A8-B3A3-16E48B7D8A7F}"/>
              </a:ext>
            </a:extLst>
          </p:cNvPr>
          <p:cNvPicPr>
            <a:picLocks noChangeAspect="1"/>
          </p:cNvPicPr>
          <p:nvPr/>
        </p:nvPicPr>
        <p:blipFill rotWithShape="1">
          <a:blip r:embed="rId3"/>
          <a:srcRect l="61913" t="61282" r="20868" b="26803"/>
          <a:stretch/>
        </p:blipFill>
        <p:spPr>
          <a:xfrm>
            <a:off x="9716943" y="4787672"/>
            <a:ext cx="2099388" cy="817169"/>
          </a:xfrm>
          <a:prstGeom prst="rect">
            <a:avLst/>
          </a:prstGeom>
        </p:spPr>
      </p:pic>
      <p:pic>
        <p:nvPicPr>
          <p:cNvPr id="11" name="Picture 10">
            <a:extLst>
              <a:ext uri="{FF2B5EF4-FFF2-40B4-BE49-F238E27FC236}">
                <a16:creationId xmlns:a16="http://schemas.microsoft.com/office/drawing/2014/main" id="{DB5FDC24-F265-4A2A-B908-7F1659A73189}"/>
              </a:ext>
            </a:extLst>
          </p:cNvPr>
          <p:cNvPicPr>
            <a:picLocks noChangeAspect="1"/>
          </p:cNvPicPr>
          <p:nvPr/>
        </p:nvPicPr>
        <p:blipFill rotWithShape="1">
          <a:blip r:embed="rId3"/>
          <a:srcRect l="61913" t="39864" r="20868" b="51011"/>
          <a:stretch/>
        </p:blipFill>
        <p:spPr>
          <a:xfrm>
            <a:off x="7487768" y="4857189"/>
            <a:ext cx="2099388" cy="625771"/>
          </a:xfrm>
          <a:prstGeom prst="rect">
            <a:avLst/>
          </a:prstGeom>
        </p:spPr>
      </p:pic>
      <p:pic>
        <p:nvPicPr>
          <p:cNvPr id="12" name="Picture 11">
            <a:extLst>
              <a:ext uri="{FF2B5EF4-FFF2-40B4-BE49-F238E27FC236}">
                <a16:creationId xmlns:a16="http://schemas.microsoft.com/office/drawing/2014/main" id="{E01CFEB4-A047-4EBE-9493-F561F33CE744}"/>
              </a:ext>
            </a:extLst>
          </p:cNvPr>
          <p:cNvPicPr>
            <a:picLocks noChangeAspect="1"/>
          </p:cNvPicPr>
          <p:nvPr/>
        </p:nvPicPr>
        <p:blipFill rotWithShape="1">
          <a:blip r:embed="rId3"/>
          <a:srcRect l="61913" t="82795" r="20868" b="11429"/>
          <a:stretch/>
        </p:blipFill>
        <p:spPr>
          <a:xfrm>
            <a:off x="8405594" y="5749045"/>
            <a:ext cx="2809496" cy="530166"/>
          </a:xfrm>
          <a:prstGeom prst="rect">
            <a:avLst/>
          </a:prstGeom>
        </p:spPr>
      </p:pic>
      <p:sp>
        <p:nvSpPr>
          <p:cNvPr id="8" name="Content Placeholder 4">
            <a:extLst>
              <a:ext uri="{FF2B5EF4-FFF2-40B4-BE49-F238E27FC236}">
                <a16:creationId xmlns:a16="http://schemas.microsoft.com/office/drawing/2014/main" id="{B0231330-3A6F-4FC7-BE84-26FA93C46B87}"/>
              </a:ext>
            </a:extLst>
          </p:cNvPr>
          <p:cNvSpPr txBox="1">
            <a:spLocks/>
          </p:cNvSpPr>
          <p:nvPr/>
        </p:nvSpPr>
        <p:spPr>
          <a:xfrm>
            <a:off x="838200" y="2005012"/>
            <a:ext cx="5102747" cy="2344797"/>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000000"/>
                </a:solidFill>
              </a:rPr>
              <a:t>Access to various device accessories</a:t>
            </a:r>
          </a:p>
          <a:p>
            <a:pPr lvl="1"/>
            <a:r>
              <a:rPr lang="en-US" sz="1800">
                <a:solidFill>
                  <a:srgbClr val="000000"/>
                </a:solidFill>
              </a:rPr>
              <a:t>Screen Protectors</a:t>
            </a:r>
          </a:p>
          <a:p>
            <a:pPr lvl="1"/>
            <a:r>
              <a:rPr lang="en-US" sz="1800">
                <a:solidFill>
                  <a:srgbClr val="000000"/>
                </a:solidFill>
              </a:rPr>
              <a:t>Cases</a:t>
            </a:r>
          </a:p>
          <a:p>
            <a:pPr lvl="1"/>
            <a:r>
              <a:rPr lang="en-US" sz="1800">
                <a:solidFill>
                  <a:srgbClr val="000000"/>
                </a:solidFill>
              </a:rPr>
              <a:t>Power</a:t>
            </a:r>
          </a:p>
          <a:p>
            <a:pPr lvl="1"/>
            <a:r>
              <a:rPr lang="en-US" sz="1800">
                <a:solidFill>
                  <a:srgbClr val="000000"/>
                </a:solidFill>
              </a:rPr>
              <a:t>Audio and More</a:t>
            </a:r>
          </a:p>
          <a:p>
            <a:pPr lvl="1"/>
            <a:r>
              <a:rPr lang="en-US" sz="1800">
                <a:solidFill>
                  <a:srgbClr val="000000"/>
                </a:solidFill>
              </a:rPr>
              <a:t>Order Through Exclusive Wholesale Ordering Portal</a:t>
            </a:r>
          </a:p>
          <a:p>
            <a:pPr marL="457200" lvl="1" indent="0">
              <a:buNone/>
            </a:pPr>
            <a:endParaRPr lang="en-US" sz="1400">
              <a:solidFill>
                <a:srgbClr val="000000"/>
              </a:solidFill>
            </a:endParaRPr>
          </a:p>
        </p:txBody>
      </p:sp>
      <p:pic>
        <p:nvPicPr>
          <p:cNvPr id="5" name="Picture 4">
            <a:extLst>
              <a:ext uri="{FF2B5EF4-FFF2-40B4-BE49-F238E27FC236}">
                <a16:creationId xmlns:a16="http://schemas.microsoft.com/office/drawing/2014/main" id="{A4FA817C-DC9B-4B9F-B24A-AC51295BCB3D}"/>
              </a:ext>
            </a:extLst>
          </p:cNvPr>
          <p:cNvPicPr>
            <a:picLocks noChangeAspect="1"/>
          </p:cNvPicPr>
          <p:nvPr/>
        </p:nvPicPr>
        <p:blipFill>
          <a:blip r:embed="rId4"/>
          <a:stretch>
            <a:fillRect/>
          </a:stretch>
        </p:blipFill>
        <p:spPr>
          <a:xfrm>
            <a:off x="1618210" y="4259574"/>
            <a:ext cx="4596637" cy="2126711"/>
          </a:xfrm>
          <a:prstGeom prst="rect">
            <a:avLst/>
          </a:prstGeom>
        </p:spPr>
      </p:pic>
    </p:spTree>
    <p:extLst>
      <p:ext uri="{BB962C8B-B14F-4D97-AF65-F5344CB8AC3E}">
        <p14:creationId xmlns:p14="http://schemas.microsoft.com/office/powerpoint/2010/main" val="107636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9DF0-6D0C-4CFD-AB78-B55291E948CB}"/>
              </a:ext>
            </a:extLst>
          </p:cNvPr>
          <p:cNvSpPr>
            <a:spLocks noGrp="1"/>
          </p:cNvSpPr>
          <p:nvPr>
            <p:ph type="title"/>
          </p:nvPr>
        </p:nvSpPr>
        <p:spPr/>
        <p:txBody>
          <a:bodyPr/>
          <a:lstStyle/>
          <a:p>
            <a:r>
              <a:rPr lang="en-US"/>
              <a:t>GSM Unlocked Devices</a:t>
            </a:r>
          </a:p>
        </p:txBody>
      </p:sp>
      <p:sp>
        <p:nvSpPr>
          <p:cNvPr id="3" name="Content Placeholder 4">
            <a:extLst>
              <a:ext uri="{FF2B5EF4-FFF2-40B4-BE49-F238E27FC236}">
                <a16:creationId xmlns:a16="http://schemas.microsoft.com/office/drawing/2014/main" id="{EF3BD4B1-ADE8-41F5-884E-E738DD3B43C2}"/>
              </a:ext>
            </a:extLst>
          </p:cNvPr>
          <p:cNvSpPr txBox="1">
            <a:spLocks/>
          </p:cNvSpPr>
          <p:nvPr/>
        </p:nvSpPr>
        <p:spPr>
          <a:xfrm>
            <a:off x="798578" y="2005011"/>
            <a:ext cx="5102747" cy="392576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solidFill>
                  <a:srgbClr val="000000"/>
                </a:solidFill>
              </a:rPr>
              <a:t>What are GSM unlocked devices?</a:t>
            </a:r>
          </a:p>
          <a:p>
            <a:pPr lvl="1">
              <a:lnSpc>
                <a:spcPct val="160000"/>
              </a:lnSpc>
            </a:pPr>
            <a:r>
              <a:rPr lang="en-US" sz="1500" b="0" i="0">
                <a:solidFill>
                  <a:srgbClr val="202124"/>
                </a:solidFill>
                <a:effectLst/>
              </a:rPr>
              <a:t>GSM unlocked means that </a:t>
            </a:r>
            <a:r>
              <a:rPr lang="en-US" sz="1500" b="1" i="0">
                <a:solidFill>
                  <a:srgbClr val="202124"/>
                </a:solidFill>
                <a:effectLst/>
              </a:rPr>
              <a:t>the phone can use any SIM from phone carriers that use GSM technology</a:t>
            </a:r>
            <a:r>
              <a:rPr lang="en-US" sz="1500" b="0" i="0">
                <a:solidFill>
                  <a:srgbClr val="202124"/>
                </a:solidFill>
                <a:effectLst/>
              </a:rPr>
              <a:t>.</a:t>
            </a:r>
            <a:endParaRPr lang="en-US" sz="1500" b="0" i="0">
              <a:solidFill>
                <a:srgbClr val="000000"/>
              </a:solidFill>
              <a:effectLst/>
            </a:endParaRPr>
          </a:p>
          <a:p>
            <a:pPr lvl="1">
              <a:lnSpc>
                <a:spcPct val="160000"/>
              </a:lnSpc>
            </a:pPr>
            <a:r>
              <a:rPr lang="en-US" sz="1500">
                <a:solidFill>
                  <a:srgbClr val="000000"/>
                </a:solidFill>
              </a:rPr>
              <a:t>Phone carriers that use GSM: AT&amp;T, T-Mobile, Boost Mobile, Cricket, Verizon, Metro-PCS, Simple Mobile, and Tracfone</a:t>
            </a:r>
          </a:p>
          <a:p>
            <a:endParaRPr lang="en-US" sz="1800">
              <a:solidFill>
                <a:srgbClr val="000000"/>
              </a:solidFill>
            </a:endParaRPr>
          </a:p>
          <a:p>
            <a:pPr>
              <a:lnSpc>
                <a:spcPct val="170000"/>
              </a:lnSpc>
            </a:pPr>
            <a:r>
              <a:rPr lang="en-US" sz="1800" b="1">
                <a:solidFill>
                  <a:srgbClr val="000000"/>
                </a:solidFill>
              </a:rPr>
              <a:t>Benefits of Having GSM Unlocked Devices</a:t>
            </a:r>
          </a:p>
          <a:p>
            <a:pPr lvl="1">
              <a:lnSpc>
                <a:spcPct val="170000"/>
              </a:lnSpc>
            </a:pPr>
            <a:r>
              <a:rPr lang="en-US" sz="1400">
                <a:solidFill>
                  <a:srgbClr val="000000"/>
                </a:solidFill>
              </a:rPr>
              <a:t>Pair with BYOD Program</a:t>
            </a:r>
          </a:p>
          <a:p>
            <a:pPr lvl="1">
              <a:lnSpc>
                <a:spcPct val="170000"/>
              </a:lnSpc>
            </a:pPr>
            <a:r>
              <a:rPr lang="en-US" sz="1400">
                <a:solidFill>
                  <a:srgbClr val="000000"/>
                </a:solidFill>
              </a:rPr>
              <a:t>Drives more sales</a:t>
            </a:r>
          </a:p>
          <a:p>
            <a:pPr lvl="1">
              <a:lnSpc>
                <a:spcPct val="170000"/>
              </a:lnSpc>
            </a:pPr>
            <a:r>
              <a:rPr lang="en-US" sz="1400">
                <a:solidFill>
                  <a:srgbClr val="000000"/>
                </a:solidFill>
              </a:rPr>
              <a:t>All covered with a 60-day Manufacturer’s Defect Warranty</a:t>
            </a:r>
          </a:p>
          <a:p>
            <a:pPr lvl="1">
              <a:lnSpc>
                <a:spcPct val="170000"/>
              </a:lnSpc>
            </a:pPr>
            <a:r>
              <a:rPr lang="en-US" sz="1400">
                <a:solidFill>
                  <a:srgbClr val="000000"/>
                </a:solidFill>
              </a:rPr>
              <a:t>More value and freedom for customers</a:t>
            </a:r>
          </a:p>
          <a:p>
            <a:pPr lvl="1">
              <a:lnSpc>
                <a:spcPct val="170000"/>
              </a:lnSpc>
            </a:pPr>
            <a:r>
              <a:rPr lang="en-US" sz="1400">
                <a:solidFill>
                  <a:srgbClr val="000000"/>
                </a:solidFill>
              </a:rPr>
              <a:t>Average $90 device margin</a:t>
            </a:r>
          </a:p>
          <a:p>
            <a:pPr marL="457200" lvl="1" indent="0">
              <a:buNone/>
            </a:pPr>
            <a:endParaRPr lang="en-US" sz="1400">
              <a:solidFill>
                <a:srgbClr val="000000"/>
              </a:solidFill>
            </a:endParaRPr>
          </a:p>
        </p:txBody>
      </p:sp>
      <p:sp>
        <p:nvSpPr>
          <p:cNvPr id="4" name="Content Placeholder 4">
            <a:extLst>
              <a:ext uri="{FF2B5EF4-FFF2-40B4-BE49-F238E27FC236}">
                <a16:creationId xmlns:a16="http://schemas.microsoft.com/office/drawing/2014/main" id="{88A4977C-D5E0-481A-9ED4-09DFD9E2CA27}"/>
              </a:ext>
            </a:extLst>
          </p:cNvPr>
          <p:cNvSpPr txBox="1">
            <a:spLocks/>
          </p:cNvSpPr>
          <p:nvPr/>
        </p:nvSpPr>
        <p:spPr>
          <a:xfrm>
            <a:off x="6177897" y="2005011"/>
            <a:ext cx="5102747" cy="2344797"/>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err="1">
                <a:solidFill>
                  <a:srgbClr val="000000"/>
                </a:solidFill>
              </a:rPr>
              <a:t>Marceco’s</a:t>
            </a:r>
            <a:r>
              <a:rPr lang="en-US" sz="1800" b="1">
                <a:solidFill>
                  <a:srgbClr val="000000"/>
                </a:solidFill>
              </a:rPr>
              <a:t> Current GSM Devices:</a:t>
            </a:r>
            <a:endParaRPr lang="en-US" sz="1400" b="1">
              <a:solidFill>
                <a:srgbClr val="000000"/>
              </a:solidFill>
            </a:endParaRPr>
          </a:p>
          <a:p>
            <a:pPr marL="457200" lvl="1" indent="0">
              <a:buNone/>
            </a:pPr>
            <a:endParaRPr lang="en-US" sz="1400">
              <a:solidFill>
                <a:srgbClr val="000000"/>
              </a:solidFill>
            </a:endParaRPr>
          </a:p>
        </p:txBody>
      </p:sp>
      <p:pic>
        <p:nvPicPr>
          <p:cNvPr id="2052" name="Picture 4">
            <a:extLst>
              <a:ext uri="{FF2B5EF4-FFF2-40B4-BE49-F238E27FC236}">
                <a16:creationId xmlns:a16="http://schemas.microsoft.com/office/drawing/2014/main" id="{0ABB9A11-5AC9-4C00-8F1A-B767AEC0C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360" y="2550759"/>
            <a:ext cx="1365916" cy="11707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3A460C3-1757-40B1-BB32-0911B653CBFE}"/>
              </a:ext>
            </a:extLst>
          </p:cNvPr>
          <p:cNvSpPr txBox="1"/>
          <p:nvPr/>
        </p:nvSpPr>
        <p:spPr>
          <a:xfrm>
            <a:off x="7834059" y="2512553"/>
            <a:ext cx="1239271" cy="1292662"/>
          </a:xfrm>
          <a:prstGeom prst="rect">
            <a:avLst/>
          </a:prstGeom>
          <a:noFill/>
        </p:spPr>
        <p:txBody>
          <a:bodyPr wrap="square" rtlCol="0">
            <a:spAutoFit/>
          </a:bodyPr>
          <a:lstStyle/>
          <a:p>
            <a:r>
              <a:rPr lang="en-US" sz="1000" b="1">
                <a:latin typeface="Montserrat" panose="00000500000000000000" pitchFamily="2" charset="0"/>
              </a:rPr>
              <a:t>iPhone 7+</a:t>
            </a:r>
          </a:p>
          <a:p>
            <a:pPr marL="171450" indent="-171450">
              <a:buFont typeface="Arial" panose="020B0604020202020204" pitchFamily="34" charset="0"/>
              <a:buChar char="•"/>
            </a:pPr>
            <a:r>
              <a:rPr lang="en-US" sz="1000">
                <a:latin typeface="Montserrat" panose="00000500000000000000" pitchFamily="2" charset="0"/>
              </a:rPr>
              <a:t>32GB</a:t>
            </a:r>
          </a:p>
          <a:p>
            <a:pPr marL="171450" indent="-171450">
              <a:buFont typeface="Arial" panose="020B0604020202020204" pitchFamily="34" charset="0"/>
              <a:buChar char="•"/>
            </a:pPr>
            <a:r>
              <a:rPr lang="en-US" sz="1000">
                <a:latin typeface="Montserrat" panose="00000500000000000000" pitchFamily="2" charset="0"/>
              </a:rPr>
              <a:t>Mixed Colors</a:t>
            </a:r>
          </a:p>
          <a:p>
            <a:pPr marL="171450" indent="-171450">
              <a:buFont typeface="Arial" panose="020B0604020202020204" pitchFamily="34" charset="0"/>
              <a:buChar char="•"/>
            </a:pPr>
            <a:r>
              <a:rPr lang="en-US" sz="1000">
                <a:latin typeface="Montserrat" panose="00000500000000000000" pitchFamily="2" charset="0"/>
              </a:rPr>
              <a:t>A/B Grade</a:t>
            </a:r>
          </a:p>
          <a:p>
            <a:pPr marL="171450" indent="-171450">
              <a:buFont typeface="Arial" panose="020B0604020202020204" pitchFamily="34" charset="0"/>
              <a:buChar char="•"/>
            </a:pPr>
            <a:r>
              <a:rPr lang="en-US" sz="1000">
                <a:latin typeface="Montserrat" panose="00000500000000000000" pitchFamily="2" charset="0"/>
              </a:rPr>
              <a:t>BYOD ONLY</a:t>
            </a:r>
          </a:p>
          <a:p>
            <a:pPr marL="171450" indent="-171450">
              <a:buFont typeface="Arial" panose="020B0604020202020204" pitchFamily="34" charset="0"/>
              <a:buChar char="•"/>
            </a:pPr>
            <a:r>
              <a:rPr lang="en-US" sz="1000" u="sng">
                <a:latin typeface="Montserrat" panose="00000500000000000000" pitchFamily="2" charset="0"/>
              </a:rPr>
              <a:t>GOOD</a:t>
            </a:r>
            <a:r>
              <a:rPr lang="en-US" sz="1000">
                <a:latin typeface="Montserrat" panose="00000500000000000000" pitchFamily="2" charset="0"/>
              </a:rPr>
              <a:t> Stock</a:t>
            </a:r>
          </a:p>
          <a:p>
            <a:r>
              <a:rPr lang="en-US" b="1">
                <a:latin typeface="Montserrat" panose="00000500000000000000" pitchFamily="2" charset="0"/>
              </a:rPr>
              <a:t>$195</a:t>
            </a:r>
          </a:p>
        </p:txBody>
      </p:sp>
      <p:pic>
        <p:nvPicPr>
          <p:cNvPr id="10" name="Picture 9" descr="A close up of a computer&#10;&#10;Description automatically generated">
            <a:extLst>
              <a:ext uri="{FF2B5EF4-FFF2-40B4-BE49-F238E27FC236}">
                <a16:creationId xmlns:a16="http://schemas.microsoft.com/office/drawing/2014/main" id="{33CA3F3A-7B4A-4F47-B427-EE9B0B385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880" y="2596225"/>
            <a:ext cx="1125319" cy="1125319"/>
          </a:xfrm>
          <a:prstGeom prst="rect">
            <a:avLst/>
          </a:prstGeom>
        </p:spPr>
      </p:pic>
      <p:sp>
        <p:nvSpPr>
          <p:cNvPr id="11" name="TextBox 10">
            <a:extLst>
              <a:ext uri="{FF2B5EF4-FFF2-40B4-BE49-F238E27FC236}">
                <a16:creationId xmlns:a16="http://schemas.microsoft.com/office/drawing/2014/main" id="{2562C579-20F8-4AC8-8580-D7F878FE4D76}"/>
              </a:ext>
            </a:extLst>
          </p:cNvPr>
          <p:cNvSpPr txBox="1"/>
          <p:nvPr/>
        </p:nvSpPr>
        <p:spPr>
          <a:xfrm>
            <a:off x="10152622" y="2555121"/>
            <a:ext cx="1278699" cy="1292662"/>
          </a:xfrm>
          <a:prstGeom prst="rect">
            <a:avLst/>
          </a:prstGeom>
          <a:noFill/>
        </p:spPr>
        <p:txBody>
          <a:bodyPr wrap="square" rtlCol="0">
            <a:spAutoFit/>
          </a:bodyPr>
          <a:lstStyle/>
          <a:p>
            <a:r>
              <a:rPr lang="en-US" sz="1000" b="1">
                <a:latin typeface="Montserrat" panose="00000500000000000000" pitchFamily="2" charset="0"/>
              </a:rPr>
              <a:t>iPhone 8</a:t>
            </a:r>
          </a:p>
          <a:p>
            <a:pPr marL="171450" indent="-171450">
              <a:buFont typeface="Arial" panose="020B0604020202020204" pitchFamily="34" charset="0"/>
              <a:buChar char="•"/>
            </a:pPr>
            <a:r>
              <a:rPr lang="en-US" sz="1000">
                <a:latin typeface="Montserrat" panose="00000500000000000000" pitchFamily="2" charset="0"/>
              </a:rPr>
              <a:t>64GB</a:t>
            </a:r>
          </a:p>
          <a:p>
            <a:pPr marL="171450" indent="-171450">
              <a:buFont typeface="Arial" panose="020B0604020202020204" pitchFamily="34" charset="0"/>
              <a:buChar char="•"/>
            </a:pPr>
            <a:r>
              <a:rPr lang="en-US" sz="1000">
                <a:latin typeface="Montserrat" panose="00000500000000000000" pitchFamily="2" charset="0"/>
              </a:rPr>
              <a:t>Mixed Colors</a:t>
            </a:r>
          </a:p>
          <a:p>
            <a:pPr marL="171450" indent="-171450">
              <a:buFont typeface="Arial" panose="020B0604020202020204" pitchFamily="34" charset="0"/>
              <a:buChar char="•"/>
            </a:pPr>
            <a:r>
              <a:rPr lang="en-US" sz="1000">
                <a:latin typeface="Montserrat" panose="00000500000000000000" pitchFamily="2" charset="0"/>
              </a:rPr>
              <a:t>A/B Grade</a:t>
            </a:r>
          </a:p>
          <a:p>
            <a:pPr marL="171450" indent="-171450">
              <a:buFont typeface="Arial" panose="020B0604020202020204" pitchFamily="34" charset="0"/>
              <a:buChar char="•"/>
            </a:pPr>
            <a:r>
              <a:rPr lang="en-US" sz="1000">
                <a:latin typeface="Montserrat" panose="00000500000000000000" pitchFamily="2" charset="0"/>
              </a:rPr>
              <a:t>BYOD ONLY</a:t>
            </a:r>
          </a:p>
          <a:p>
            <a:pPr marL="171450" indent="-171450">
              <a:buFont typeface="Arial" panose="020B0604020202020204" pitchFamily="34" charset="0"/>
              <a:buChar char="•"/>
            </a:pPr>
            <a:r>
              <a:rPr lang="en-US" sz="1000">
                <a:latin typeface="Montserrat" panose="00000500000000000000" pitchFamily="2" charset="0"/>
              </a:rPr>
              <a:t>GOOD Stock</a:t>
            </a:r>
          </a:p>
          <a:p>
            <a:r>
              <a:rPr lang="en-US" b="1">
                <a:latin typeface="Montserrat" panose="00000500000000000000" pitchFamily="2" charset="0"/>
              </a:rPr>
              <a:t>$170</a:t>
            </a:r>
          </a:p>
        </p:txBody>
      </p:sp>
      <p:pic>
        <p:nvPicPr>
          <p:cNvPr id="12" name="Picture 11" descr="A picture containing text&#10;&#10;Description automatically generated">
            <a:extLst>
              <a:ext uri="{FF2B5EF4-FFF2-40B4-BE49-F238E27FC236}">
                <a16:creationId xmlns:a16="http://schemas.microsoft.com/office/drawing/2014/main" id="{D15CB608-AF00-43DB-A71E-C84B5F63F3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067" y="3929202"/>
            <a:ext cx="1286604" cy="1444395"/>
          </a:xfrm>
          <a:prstGeom prst="rect">
            <a:avLst/>
          </a:prstGeom>
        </p:spPr>
      </p:pic>
      <p:sp>
        <p:nvSpPr>
          <p:cNvPr id="13" name="TextBox 12">
            <a:extLst>
              <a:ext uri="{FF2B5EF4-FFF2-40B4-BE49-F238E27FC236}">
                <a16:creationId xmlns:a16="http://schemas.microsoft.com/office/drawing/2014/main" id="{5F723B4F-92AB-4BC8-A840-D922E68AA492}"/>
              </a:ext>
            </a:extLst>
          </p:cNvPr>
          <p:cNvSpPr txBox="1"/>
          <p:nvPr/>
        </p:nvSpPr>
        <p:spPr>
          <a:xfrm>
            <a:off x="7772011" y="4029659"/>
            <a:ext cx="1239271" cy="1292662"/>
          </a:xfrm>
          <a:prstGeom prst="rect">
            <a:avLst/>
          </a:prstGeom>
          <a:noFill/>
        </p:spPr>
        <p:txBody>
          <a:bodyPr wrap="square" lIns="91440" tIns="45720" rIns="91440" bIns="45720" rtlCol="0" anchor="t">
            <a:spAutoFit/>
          </a:bodyPr>
          <a:lstStyle/>
          <a:p>
            <a:r>
              <a:rPr lang="en-US" sz="1000" b="1">
                <a:latin typeface="Montserrat" panose="00000500000000000000" pitchFamily="2" charset="0"/>
              </a:rPr>
              <a:t>iPhone SE2</a:t>
            </a:r>
          </a:p>
          <a:p>
            <a:pPr marL="171450" indent="-171450">
              <a:buFont typeface="Arial" panose="020B0604020202020204" pitchFamily="34" charset="0"/>
              <a:buChar char="•"/>
            </a:pPr>
            <a:r>
              <a:rPr lang="en-US" sz="1000">
                <a:latin typeface="Montserrat" panose="00000500000000000000" pitchFamily="2" charset="0"/>
              </a:rPr>
              <a:t>64GB</a:t>
            </a:r>
          </a:p>
          <a:p>
            <a:pPr marL="171450" indent="-171450">
              <a:buFont typeface="Arial" panose="020B0604020202020204" pitchFamily="34" charset="0"/>
              <a:buChar char="•"/>
            </a:pPr>
            <a:r>
              <a:rPr lang="en-US" sz="1000">
                <a:latin typeface="Montserrat" panose="00000500000000000000" pitchFamily="2" charset="0"/>
              </a:rPr>
              <a:t>Mixed Colors</a:t>
            </a:r>
          </a:p>
          <a:p>
            <a:pPr marL="171450" indent="-171450">
              <a:buFont typeface="Arial" panose="020B0604020202020204" pitchFamily="34" charset="0"/>
              <a:buChar char="•"/>
            </a:pPr>
            <a:r>
              <a:rPr lang="en-US" sz="1000">
                <a:latin typeface="Montserrat" panose="00000500000000000000" pitchFamily="2" charset="0"/>
              </a:rPr>
              <a:t>A/B Grade</a:t>
            </a:r>
          </a:p>
          <a:p>
            <a:pPr marL="171450" indent="-171450">
              <a:buFont typeface="Arial" panose="020B0604020202020204" pitchFamily="34" charset="0"/>
              <a:buChar char="•"/>
            </a:pPr>
            <a:r>
              <a:rPr lang="en-US" sz="1000">
                <a:latin typeface="Montserrat" panose="00000500000000000000" pitchFamily="2" charset="0"/>
              </a:rPr>
              <a:t>BYOD ONLY</a:t>
            </a:r>
          </a:p>
          <a:p>
            <a:pPr marL="171450" indent="-171450">
              <a:buFont typeface="Arial" panose="020B0604020202020204" pitchFamily="34" charset="0"/>
              <a:buChar char="•"/>
            </a:pPr>
            <a:r>
              <a:rPr lang="en-US" sz="1000" u="sng">
                <a:latin typeface="Montserrat" panose="00000500000000000000" pitchFamily="2" charset="0"/>
              </a:rPr>
              <a:t>GOOD</a:t>
            </a:r>
            <a:r>
              <a:rPr lang="en-US" sz="1000">
                <a:latin typeface="Montserrat" panose="00000500000000000000" pitchFamily="2" charset="0"/>
              </a:rPr>
              <a:t> Stock</a:t>
            </a:r>
          </a:p>
          <a:p>
            <a:r>
              <a:rPr lang="en-US" b="1">
                <a:latin typeface="Montserrat"/>
              </a:rPr>
              <a:t>$285</a:t>
            </a:r>
            <a:endParaRPr lang="en-US" b="1">
              <a:latin typeface="Montserrat" panose="00000500000000000000" pitchFamily="2" charset="0"/>
            </a:endParaRPr>
          </a:p>
        </p:txBody>
      </p:sp>
      <p:pic>
        <p:nvPicPr>
          <p:cNvPr id="14" name="Picture 13" descr="Icon&#10;&#10;Description automatically generated">
            <a:extLst>
              <a:ext uri="{FF2B5EF4-FFF2-40B4-BE49-F238E27FC236}">
                <a16:creationId xmlns:a16="http://schemas.microsoft.com/office/drawing/2014/main" id="{E602055B-3827-481D-9FC3-D20299BA21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55" b="93220" l="9605" r="89831">
                        <a14:foregroundMark x1="24859" y1="7910" x2="67232" y2="3955"/>
                        <a14:foregroundMark x1="67232" y1="3955" x2="75141" y2="3955"/>
                        <a14:foregroundMark x1="23164" y1="93220" x2="71186" y2="93220"/>
                        <a14:foregroundMark x1="71186" y1="93220" x2="71186" y2="89831"/>
                      </a14:backgroundRemoval>
                    </a14:imgEffect>
                  </a14:imgLayer>
                </a14:imgProps>
              </a:ext>
              <a:ext uri="{28A0092B-C50C-407E-A947-70E740481C1C}">
                <a14:useLocalDpi xmlns:a14="http://schemas.microsoft.com/office/drawing/2010/main" val="0"/>
              </a:ext>
            </a:extLst>
          </a:blip>
          <a:stretch>
            <a:fillRect/>
          </a:stretch>
        </p:blipFill>
        <p:spPr>
          <a:xfrm>
            <a:off x="8898963" y="3967896"/>
            <a:ext cx="1351264" cy="1351264"/>
          </a:xfrm>
          <a:prstGeom prst="rect">
            <a:avLst/>
          </a:prstGeom>
        </p:spPr>
      </p:pic>
      <p:sp>
        <p:nvSpPr>
          <p:cNvPr id="15" name="TextBox 14">
            <a:extLst>
              <a:ext uri="{FF2B5EF4-FFF2-40B4-BE49-F238E27FC236}">
                <a16:creationId xmlns:a16="http://schemas.microsoft.com/office/drawing/2014/main" id="{DBEA7524-B95C-49E9-AA91-64AD895BF655}"/>
              </a:ext>
            </a:extLst>
          </p:cNvPr>
          <p:cNvSpPr txBox="1"/>
          <p:nvPr/>
        </p:nvSpPr>
        <p:spPr>
          <a:xfrm>
            <a:off x="10154151" y="4029659"/>
            <a:ext cx="1239271" cy="1292662"/>
          </a:xfrm>
          <a:prstGeom prst="rect">
            <a:avLst/>
          </a:prstGeom>
          <a:noFill/>
        </p:spPr>
        <p:txBody>
          <a:bodyPr wrap="square" rtlCol="0">
            <a:spAutoFit/>
          </a:bodyPr>
          <a:lstStyle/>
          <a:p>
            <a:r>
              <a:rPr lang="en-US" sz="1000" b="1">
                <a:latin typeface="Montserrat" panose="00000500000000000000" pitchFamily="2" charset="0"/>
              </a:rPr>
              <a:t>iPhone 11</a:t>
            </a:r>
          </a:p>
          <a:p>
            <a:pPr marL="171450" indent="-171450">
              <a:buFont typeface="Arial" panose="020B0604020202020204" pitchFamily="34" charset="0"/>
              <a:buChar char="•"/>
            </a:pPr>
            <a:r>
              <a:rPr lang="en-US" sz="1000">
                <a:latin typeface="Montserrat" panose="00000500000000000000" pitchFamily="2" charset="0"/>
              </a:rPr>
              <a:t>64GB</a:t>
            </a:r>
          </a:p>
          <a:p>
            <a:pPr marL="171450" indent="-171450">
              <a:buFont typeface="Arial" panose="020B0604020202020204" pitchFamily="34" charset="0"/>
              <a:buChar char="•"/>
            </a:pPr>
            <a:r>
              <a:rPr lang="en-US" sz="1000">
                <a:latin typeface="Montserrat" panose="00000500000000000000" pitchFamily="2" charset="0"/>
              </a:rPr>
              <a:t>Mixed Colors</a:t>
            </a:r>
          </a:p>
          <a:p>
            <a:pPr marL="171450" indent="-171450">
              <a:buFont typeface="Arial" panose="020B0604020202020204" pitchFamily="34" charset="0"/>
              <a:buChar char="•"/>
            </a:pPr>
            <a:r>
              <a:rPr lang="en-US" sz="1000">
                <a:latin typeface="Montserrat" panose="00000500000000000000" pitchFamily="2" charset="0"/>
              </a:rPr>
              <a:t>A/B Grade</a:t>
            </a:r>
          </a:p>
          <a:p>
            <a:pPr marL="171450" indent="-171450">
              <a:buFont typeface="Arial" panose="020B0604020202020204" pitchFamily="34" charset="0"/>
              <a:buChar char="•"/>
            </a:pPr>
            <a:r>
              <a:rPr lang="en-US" sz="1000">
                <a:latin typeface="Montserrat" panose="00000500000000000000" pitchFamily="2" charset="0"/>
              </a:rPr>
              <a:t>BYOD ONLY</a:t>
            </a:r>
          </a:p>
          <a:p>
            <a:pPr marL="171450" indent="-171450">
              <a:buFont typeface="Arial" panose="020B0604020202020204" pitchFamily="34" charset="0"/>
              <a:buChar char="•"/>
            </a:pPr>
            <a:r>
              <a:rPr lang="en-US" sz="1000" u="sng">
                <a:latin typeface="Montserrat" panose="00000500000000000000" pitchFamily="2" charset="0"/>
              </a:rPr>
              <a:t>LOW</a:t>
            </a:r>
            <a:r>
              <a:rPr lang="en-US" sz="1000">
                <a:latin typeface="Montserrat" panose="00000500000000000000" pitchFamily="2" charset="0"/>
              </a:rPr>
              <a:t> Stock</a:t>
            </a:r>
          </a:p>
          <a:p>
            <a:r>
              <a:rPr lang="en-US" b="1">
                <a:latin typeface="Montserrat" panose="00000500000000000000" pitchFamily="2" charset="0"/>
              </a:rPr>
              <a:t>$420</a:t>
            </a:r>
          </a:p>
        </p:txBody>
      </p:sp>
      <p:pic>
        <p:nvPicPr>
          <p:cNvPr id="16" name="Picture 15" descr="A picture containing text, monitor, different&#10;&#10;Description automatically generated">
            <a:extLst>
              <a:ext uri="{FF2B5EF4-FFF2-40B4-BE49-F238E27FC236}">
                <a16:creationId xmlns:a16="http://schemas.microsoft.com/office/drawing/2014/main" id="{C8205599-EB61-4CB7-90CA-8C84E1353A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7360" y="5474054"/>
            <a:ext cx="1269027" cy="1269027"/>
          </a:xfrm>
          <a:prstGeom prst="rect">
            <a:avLst/>
          </a:prstGeom>
        </p:spPr>
      </p:pic>
      <p:sp>
        <p:nvSpPr>
          <p:cNvPr id="17" name="TextBox 16">
            <a:extLst>
              <a:ext uri="{FF2B5EF4-FFF2-40B4-BE49-F238E27FC236}">
                <a16:creationId xmlns:a16="http://schemas.microsoft.com/office/drawing/2014/main" id="{26670ABD-9133-4952-97B5-65A5FBD5B1C5}"/>
              </a:ext>
            </a:extLst>
          </p:cNvPr>
          <p:cNvSpPr txBox="1"/>
          <p:nvPr/>
        </p:nvSpPr>
        <p:spPr>
          <a:xfrm>
            <a:off x="7772010" y="5543459"/>
            <a:ext cx="1239271" cy="830997"/>
          </a:xfrm>
          <a:prstGeom prst="rect">
            <a:avLst/>
          </a:prstGeom>
          <a:noFill/>
        </p:spPr>
        <p:txBody>
          <a:bodyPr wrap="square" rtlCol="0">
            <a:spAutoFit/>
          </a:bodyPr>
          <a:lstStyle/>
          <a:p>
            <a:r>
              <a:rPr lang="en-US" sz="1000" b="1">
                <a:latin typeface="Montserrat" panose="00000500000000000000" pitchFamily="2" charset="0"/>
              </a:rPr>
              <a:t>ZTE Blade Joy</a:t>
            </a:r>
            <a:endParaRPr lang="en-US" sz="1000">
              <a:latin typeface="Montserrat" panose="00000500000000000000" pitchFamily="2" charset="0"/>
            </a:endParaRPr>
          </a:p>
          <a:p>
            <a:pPr marL="171450" indent="-171450">
              <a:buFont typeface="Arial" panose="020B0604020202020204" pitchFamily="34" charset="0"/>
              <a:buChar char="•"/>
            </a:pPr>
            <a:r>
              <a:rPr lang="en-US" sz="1000">
                <a:latin typeface="Montserrat" panose="00000500000000000000" pitchFamily="2" charset="0"/>
              </a:rPr>
              <a:t>BYOD ONLY</a:t>
            </a:r>
          </a:p>
          <a:p>
            <a:pPr marL="171450" indent="-171450">
              <a:buFont typeface="Arial" panose="020B0604020202020204" pitchFamily="34" charset="0"/>
              <a:buChar char="•"/>
            </a:pPr>
            <a:r>
              <a:rPr lang="en-US" sz="1000" u="sng">
                <a:latin typeface="Montserrat" panose="00000500000000000000" pitchFamily="2" charset="0"/>
              </a:rPr>
              <a:t>GOOD</a:t>
            </a:r>
            <a:r>
              <a:rPr lang="en-US" sz="1000">
                <a:latin typeface="Montserrat" panose="00000500000000000000" pitchFamily="2" charset="0"/>
              </a:rPr>
              <a:t> Stock</a:t>
            </a:r>
          </a:p>
          <a:p>
            <a:r>
              <a:rPr lang="en-US" b="1">
                <a:latin typeface="Montserrat" panose="00000500000000000000" pitchFamily="2" charset="0"/>
              </a:rPr>
              <a:t>$75</a:t>
            </a:r>
          </a:p>
        </p:txBody>
      </p:sp>
    </p:spTree>
    <p:extLst>
      <p:ext uri="{BB962C8B-B14F-4D97-AF65-F5344CB8AC3E}">
        <p14:creationId xmlns:p14="http://schemas.microsoft.com/office/powerpoint/2010/main" val="3938466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660E-EBAC-4CD5-86E1-2CFE03F43266}"/>
              </a:ext>
            </a:extLst>
          </p:cNvPr>
          <p:cNvSpPr>
            <a:spLocks noGrp="1"/>
          </p:cNvSpPr>
          <p:nvPr>
            <p:ph type="title"/>
          </p:nvPr>
        </p:nvSpPr>
        <p:spPr>
          <a:xfrm>
            <a:off x="402771" y="268140"/>
            <a:ext cx="8569036" cy="1325563"/>
          </a:xfrm>
        </p:spPr>
        <p:txBody>
          <a:bodyPr/>
          <a:lstStyle/>
          <a:p>
            <a:r>
              <a:rPr lang="en-US"/>
              <a:t>Stamp Me Loyalty Platform</a:t>
            </a:r>
          </a:p>
        </p:txBody>
      </p:sp>
      <p:sp>
        <p:nvSpPr>
          <p:cNvPr id="3" name="Google Shape;66;p14">
            <a:extLst>
              <a:ext uri="{FF2B5EF4-FFF2-40B4-BE49-F238E27FC236}">
                <a16:creationId xmlns:a16="http://schemas.microsoft.com/office/drawing/2014/main" id="{C44D21C3-CFF3-43A2-9F84-A981E35EC317}"/>
              </a:ext>
            </a:extLst>
          </p:cNvPr>
          <p:cNvSpPr txBox="1"/>
          <p:nvPr/>
        </p:nvSpPr>
        <p:spPr>
          <a:xfrm>
            <a:off x="732944" y="2044020"/>
            <a:ext cx="6215848" cy="2339072"/>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GB" sz="2000">
                <a:ea typeface="Lato"/>
                <a:cs typeface="Lato"/>
                <a:sym typeface="Lato"/>
              </a:rPr>
              <a:t>Loyalty app</a:t>
            </a:r>
            <a:endParaRPr sz="2000">
              <a:ea typeface="Lato"/>
              <a:cs typeface="Lato"/>
              <a:sym typeface="Lato"/>
            </a:endParaRPr>
          </a:p>
          <a:p>
            <a:pPr marL="457200" lvl="0" indent="-317500" algn="l" rtl="0">
              <a:spcBef>
                <a:spcPts val="0"/>
              </a:spcBef>
              <a:spcAft>
                <a:spcPts val="0"/>
              </a:spcAft>
              <a:buSzPts val="1400"/>
              <a:buFont typeface="Lato"/>
              <a:buChar char="●"/>
            </a:pPr>
            <a:r>
              <a:rPr lang="en-GB" sz="2000">
                <a:ea typeface="Lato"/>
                <a:cs typeface="Lato"/>
                <a:sym typeface="Lato"/>
              </a:rPr>
              <a:t>A simple stamp card - but digital!</a:t>
            </a:r>
            <a:endParaRPr sz="2000">
              <a:ea typeface="Lato"/>
              <a:cs typeface="Lato"/>
              <a:sym typeface="Lato"/>
            </a:endParaRPr>
          </a:p>
          <a:p>
            <a:pPr marL="457200" lvl="0" indent="-317500" algn="l" rtl="0">
              <a:spcBef>
                <a:spcPts val="0"/>
              </a:spcBef>
              <a:spcAft>
                <a:spcPts val="0"/>
              </a:spcAft>
              <a:buSzPts val="1400"/>
              <a:buFont typeface="Lato"/>
              <a:buChar char="●"/>
            </a:pPr>
            <a:r>
              <a:rPr lang="en-GB" sz="2000">
                <a:ea typeface="Lato"/>
                <a:cs typeface="Lato"/>
                <a:sym typeface="Lato"/>
              </a:rPr>
              <a:t>Follows the traditional “</a:t>
            </a:r>
            <a:r>
              <a:rPr lang="en-GB" sz="2000" i="1">
                <a:ea typeface="Lato"/>
                <a:cs typeface="Lato"/>
                <a:sym typeface="Lato"/>
              </a:rPr>
              <a:t>buy X, get Y</a:t>
            </a:r>
            <a:r>
              <a:rPr lang="en-GB" sz="2000">
                <a:ea typeface="Lato"/>
                <a:cs typeface="Lato"/>
                <a:sym typeface="Lato"/>
              </a:rPr>
              <a:t>” style loyalty cards</a:t>
            </a:r>
            <a:endParaRPr sz="2000">
              <a:ea typeface="Lato"/>
              <a:cs typeface="Lato"/>
              <a:sym typeface="Lato"/>
            </a:endParaRPr>
          </a:p>
          <a:p>
            <a:pPr marL="457200" lvl="0" indent="-317500" algn="l" rtl="0">
              <a:spcBef>
                <a:spcPts val="0"/>
              </a:spcBef>
              <a:spcAft>
                <a:spcPts val="0"/>
              </a:spcAft>
              <a:buSzPts val="1400"/>
              <a:buFont typeface="Lato"/>
              <a:buChar char="●"/>
            </a:pPr>
            <a:r>
              <a:rPr lang="en-GB" sz="2000">
                <a:ea typeface="Lato"/>
                <a:cs typeface="Lato"/>
                <a:sym typeface="Lato"/>
              </a:rPr>
              <a:t>Customer retention tool</a:t>
            </a:r>
            <a:endParaRPr sz="2000">
              <a:ea typeface="Lato"/>
              <a:cs typeface="Lato"/>
              <a:sym typeface="Lato"/>
            </a:endParaRPr>
          </a:p>
          <a:p>
            <a:pPr marL="457200" lvl="0" indent="-317500" algn="l" rtl="0">
              <a:spcBef>
                <a:spcPts val="0"/>
              </a:spcBef>
              <a:spcAft>
                <a:spcPts val="0"/>
              </a:spcAft>
              <a:buSzPts val="1400"/>
              <a:buFont typeface="Lato"/>
              <a:buChar char="●"/>
            </a:pPr>
            <a:r>
              <a:rPr lang="en-GB" sz="2000">
                <a:ea typeface="Lato"/>
                <a:cs typeface="Lato"/>
                <a:sym typeface="Lato"/>
              </a:rPr>
              <a:t>Marketing and communication platform</a:t>
            </a:r>
          </a:p>
          <a:p>
            <a:pPr marL="457200" lvl="0" indent="-317500" algn="l" rtl="0">
              <a:spcBef>
                <a:spcPts val="0"/>
              </a:spcBef>
              <a:spcAft>
                <a:spcPts val="0"/>
              </a:spcAft>
              <a:buSzPts val="1400"/>
              <a:buFont typeface="Lato"/>
              <a:buChar char="●"/>
            </a:pPr>
            <a:r>
              <a:rPr lang="en-GB" sz="2000">
                <a:ea typeface="Lato"/>
                <a:cs typeface="Lato"/>
                <a:sym typeface="Lato"/>
              </a:rPr>
              <a:t>Customize your rewards</a:t>
            </a:r>
          </a:p>
        </p:txBody>
      </p:sp>
      <p:pic>
        <p:nvPicPr>
          <p:cNvPr id="7" name="Picture 6" descr="A screenshot of a phone&#10;&#10;Description automatically generated with medium confidence">
            <a:extLst>
              <a:ext uri="{FF2B5EF4-FFF2-40B4-BE49-F238E27FC236}">
                <a16:creationId xmlns:a16="http://schemas.microsoft.com/office/drawing/2014/main" id="{B8A21A61-7E99-4AFB-BC09-ECED6B89B0BD}"/>
              </a:ext>
            </a:extLst>
          </p:cNvPr>
          <p:cNvPicPr>
            <a:picLocks noChangeAspect="1"/>
          </p:cNvPicPr>
          <p:nvPr/>
        </p:nvPicPr>
        <p:blipFill rotWithShape="1">
          <a:blip r:embed="rId3">
            <a:extLst>
              <a:ext uri="{28A0092B-C50C-407E-A947-70E740481C1C}">
                <a14:useLocalDpi xmlns:a14="http://schemas.microsoft.com/office/drawing/2010/main" val="0"/>
              </a:ext>
            </a:extLst>
          </a:blip>
          <a:srcRect l="6968" t="1474" r="8122" b="2263"/>
          <a:stretch/>
        </p:blipFill>
        <p:spPr>
          <a:xfrm>
            <a:off x="6948792" y="1884103"/>
            <a:ext cx="2391351" cy="4705757"/>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14D2AB58-546D-4ACE-AD4E-00639BF5E577}"/>
              </a:ext>
            </a:extLst>
          </p:cNvPr>
          <p:cNvPicPr>
            <a:picLocks noChangeAspect="1"/>
          </p:cNvPicPr>
          <p:nvPr/>
        </p:nvPicPr>
        <p:blipFill rotWithShape="1">
          <a:blip r:embed="rId4">
            <a:extLst>
              <a:ext uri="{28A0092B-C50C-407E-A947-70E740481C1C}">
                <a14:useLocalDpi xmlns:a14="http://schemas.microsoft.com/office/drawing/2010/main" val="0"/>
              </a:ext>
            </a:extLst>
          </a:blip>
          <a:srcRect l="7912" t="2716" r="7409"/>
          <a:stretch/>
        </p:blipFill>
        <p:spPr>
          <a:xfrm>
            <a:off x="9479309" y="1906963"/>
            <a:ext cx="2291108" cy="4705757"/>
          </a:xfrm>
          <a:prstGeom prst="rect">
            <a:avLst/>
          </a:prstGeom>
        </p:spPr>
      </p:pic>
      <p:sp>
        <p:nvSpPr>
          <p:cNvPr id="4" name="Oval 3">
            <a:extLst>
              <a:ext uri="{FF2B5EF4-FFF2-40B4-BE49-F238E27FC236}">
                <a16:creationId xmlns:a16="http://schemas.microsoft.com/office/drawing/2014/main" id="{69B4B762-32E4-4EDB-90B5-DCACFA1B565D}"/>
              </a:ext>
            </a:extLst>
          </p:cNvPr>
          <p:cNvSpPr/>
          <p:nvPr/>
        </p:nvSpPr>
        <p:spPr>
          <a:xfrm>
            <a:off x="7787340" y="2563738"/>
            <a:ext cx="647359" cy="64735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110C89D-2BF1-44E2-82AF-79E882902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873" y="2520471"/>
            <a:ext cx="724649" cy="70799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399A8289-D290-4CE6-923D-F03DF536B469}"/>
              </a:ext>
            </a:extLst>
          </p:cNvPr>
          <p:cNvSpPr/>
          <p:nvPr/>
        </p:nvSpPr>
        <p:spPr>
          <a:xfrm>
            <a:off x="10301183" y="3059667"/>
            <a:ext cx="647359" cy="64735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BF67847E-8B2C-46F7-A2D7-75D9FDE7B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537" y="2917733"/>
            <a:ext cx="724649" cy="70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04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F6E8-1070-4D0A-AAA9-BBA143A6D21B}"/>
              </a:ext>
            </a:extLst>
          </p:cNvPr>
          <p:cNvSpPr>
            <a:spLocks noGrp="1"/>
          </p:cNvSpPr>
          <p:nvPr>
            <p:ph type="title"/>
          </p:nvPr>
        </p:nvSpPr>
        <p:spPr/>
        <p:txBody>
          <a:bodyPr/>
          <a:lstStyle/>
          <a:p>
            <a:r>
              <a:rPr lang="en-US"/>
              <a:t>Prepaid Internet</a:t>
            </a:r>
          </a:p>
        </p:txBody>
      </p:sp>
      <p:sp>
        <p:nvSpPr>
          <p:cNvPr id="3" name="Content Placeholder 2">
            <a:extLst>
              <a:ext uri="{FF2B5EF4-FFF2-40B4-BE49-F238E27FC236}">
                <a16:creationId xmlns:a16="http://schemas.microsoft.com/office/drawing/2014/main" id="{FF916F2D-DE2D-4FB0-B96D-3508FA593C2C}"/>
              </a:ext>
            </a:extLst>
          </p:cNvPr>
          <p:cNvSpPr>
            <a:spLocks noGrp="1"/>
          </p:cNvSpPr>
          <p:nvPr>
            <p:ph sz="half" idx="1"/>
          </p:nvPr>
        </p:nvSpPr>
        <p:spPr/>
        <p:txBody>
          <a:bodyPr vert="horz" lIns="91440" tIns="45720" rIns="91440" bIns="45720" rtlCol="0" anchor="t">
            <a:norm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r>
              <a:rPr lang="en-US" sz="2000" dirty="0"/>
              <a:t>A Pay-as-you-go internet service for customers who may not be able to get service through traditional means</a:t>
            </a:r>
          </a:p>
          <a:p>
            <a:r>
              <a:rPr lang="en-US" sz="2000" dirty="0"/>
              <a:t>Customers can refill service for 7 days or 30 days anytime</a:t>
            </a:r>
          </a:p>
          <a:p>
            <a:r>
              <a:rPr lang="en-US" sz="2000" dirty="0"/>
              <a:t>Incremental revenue opportunity</a:t>
            </a:r>
          </a:p>
          <a:p>
            <a:endParaRPr lang="en-US" dirty="0"/>
          </a:p>
        </p:txBody>
      </p:sp>
      <p:sp>
        <p:nvSpPr>
          <p:cNvPr id="4" name="Content Placeholder 3">
            <a:extLst>
              <a:ext uri="{FF2B5EF4-FFF2-40B4-BE49-F238E27FC236}">
                <a16:creationId xmlns:a16="http://schemas.microsoft.com/office/drawing/2014/main" id="{54E187E4-CEAB-4D69-B56F-F16E50CC936B}"/>
              </a:ext>
            </a:extLst>
          </p:cNvPr>
          <p:cNvSpPr>
            <a:spLocks noGrp="1"/>
          </p:cNvSpPr>
          <p:nvPr>
            <p:ph sz="half" idx="2"/>
          </p:nvPr>
        </p:nvSpPr>
        <p:spPr>
          <a:xfrm>
            <a:off x="6785517" y="2005012"/>
            <a:ext cx="5181600" cy="4351338"/>
          </a:xfrm>
        </p:spPr>
        <p:txBody>
          <a:bodyPr vert="horz" lIns="91440" tIns="45720" rIns="91440" bIns="45720" rtlCol="0" anchor="t">
            <a:norm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r>
              <a:rPr lang="en-US" sz="2000" dirty="0"/>
              <a:t>No credit check or deposit</a:t>
            </a:r>
          </a:p>
          <a:p>
            <a:r>
              <a:rPr lang="en-US" sz="2000" dirty="0"/>
              <a:t>$50 all in fixed price </a:t>
            </a:r>
          </a:p>
          <a:p>
            <a:r>
              <a:rPr lang="en-US" sz="2000" dirty="0"/>
              <a:t>Stream, work, learn, without worrying about hitting a data cap</a:t>
            </a:r>
          </a:p>
          <a:p>
            <a:pPr marL="0" indent="0">
              <a:buNone/>
            </a:pPr>
            <a:endParaRPr lang="en-US" dirty="0"/>
          </a:p>
        </p:txBody>
      </p:sp>
      <p:pic>
        <p:nvPicPr>
          <p:cNvPr id="6" name="Picture 6" descr="Icon&#10;&#10;Description automatically generated">
            <a:extLst>
              <a:ext uri="{FF2B5EF4-FFF2-40B4-BE49-F238E27FC236}">
                <a16:creationId xmlns:a16="http://schemas.microsoft.com/office/drawing/2014/main" id="{1CC8BCFF-773D-4E74-A667-83F7191C42D9}"/>
              </a:ext>
            </a:extLst>
          </p:cNvPr>
          <p:cNvPicPr>
            <a:picLocks noChangeAspect="1"/>
          </p:cNvPicPr>
          <p:nvPr/>
        </p:nvPicPr>
        <p:blipFill>
          <a:blip r:embed="rId2"/>
          <a:stretch>
            <a:fillRect/>
          </a:stretch>
        </p:blipFill>
        <p:spPr>
          <a:xfrm>
            <a:off x="1080558" y="1945746"/>
            <a:ext cx="3644618" cy="1325562"/>
          </a:xfrm>
          <a:prstGeom prst="rect">
            <a:avLst/>
          </a:prstGeom>
        </p:spPr>
      </p:pic>
      <p:pic>
        <p:nvPicPr>
          <p:cNvPr id="3074" name="Picture 2">
            <a:extLst>
              <a:ext uri="{FF2B5EF4-FFF2-40B4-BE49-F238E27FC236}">
                <a16:creationId xmlns:a16="http://schemas.microsoft.com/office/drawing/2014/main" id="{29BA762A-DC4C-463B-A03D-837B22FA9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517" y="2005012"/>
            <a:ext cx="3992281" cy="13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5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F6E8-1070-4D0A-AAA9-BBA143A6D21B}"/>
              </a:ext>
            </a:extLst>
          </p:cNvPr>
          <p:cNvSpPr>
            <a:spLocks noGrp="1"/>
          </p:cNvSpPr>
          <p:nvPr>
            <p:ph type="title"/>
          </p:nvPr>
        </p:nvSpPr>
        <p:spPr>
          <a:xfrm>
            <a:off x="838200" y="268140"/>
            <a:ext cx="8569036" cy="1325563"/>
          </a:xfrm>
        </p:spPr>
        <p:txBody>
          <a:bodyPr anchor="b">
            <a:normAutofit/>
          </a:bodyPr>
          <a:lstStyle/>
          <a:p>
            <a:r>
              <a:rPr lang="en-US" err="1"/>
              <a:t>GearProtek</a:t>
            </a:r>
            <a:endParaRPr lang="en-US"/>
          </a:p>
        </p:txBody>
      </p:sp>
      <p:pic>
        <p:nvPicPr>
          <p:cNvPr id="5" name="Picture 5" descr="Graphical user interface, text, application&#10;&#10;Description automatically generated">
            <a:extLst>
              <a:ext uri="{FF2B5EF4-FFF2-40B4-BE49-F238E27FC236}">
                <a16:creationId xmlns:a16="http://schemas.microsoft.com/office/drawing/2014/main" id="{A2FFEF78-1705-4075-B56C-FD8C9BC7D6FB}"/>
              </a:ext>
            </a:extLst>
          </p:cNvPr>
          <p:cNvPicPr>
            <a:picLocks noChangeAspect="1"/>
          </p:cNvPicPr>
          <p:nvPr/>
        </p:nvPicPr>
        <p:blipFill>
          <a:blip r:embed="rId2"/>
          <a:stretch>
            <a:fillRect/>
          </a:stretch>
        </p:blipFill>
        <p:spPr>
          <a:xfrm>
            <a:off x="972068" y="1870075"/>
            <a:ext cx="10113393" cy="4620652"/>
          </a:xfrm>
          <a:prstGeom prst="rect">
            <a:avLst/>
          </a:prstGeom>
          <a:noFill/>
        </p:spPr>
      </p:pic>
    </p:spTree>
    <p:extLst>
      <p:ext uri="{BB962C8B-B14F-4D97-AF65-F5344CB8AC3E}">
        <p14:creationId xmlns:p14="http://schemas.microsoft.com/office/powerpoint/2010/main" val="161753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915B-11A2-4EB8-839B-0531FB75A871}"/>
              </a:ext>
            </a:extLst>
          </p:cNvPr>
          <p:cNvSpPr>
            <a:spLocks noGrp="1"/>
          </p:cNvSpPr>
          <p:nvPr>
            <p:ph type="title"/>
          </p:nvPr>
        </p:nvSpPr>
        <p:spPr/>
        <p:txBody>
          <a:bodyPr anchor="b">
            <a:normAutofit/>
          </a:bodyPr>
          <a:lstStyle/>
          <a:p>
            <a:r>
              <a:rPr lang="en-US"/>
              <a:t>We Are Marceco</a:t>
            </a:r>
          </a:p>
        </p:txBody>
      </p:sp>
      <p:sp>
        <p:nvSpPr>
          <p:cNvPr id="8" name="Content Placeholder 2">
            <a:extLst>
              <a:ext uri="{FF2B5EF4-FFF2-40B4-BE49-F238E27FC236}">
                <a16:creationId xmlns:a16="http://schemas.microsoft.com/office/drawing/2014/main" id="{EDB3564A-1328-44DC-99CC-9D75526F8C8F}"/>
              </a:ext>
            </a:extLst>
          </p:cNvPr>
          <p:cNvSpPr>
            <a:spLocks noGrp="1"/>
          </p:cNvSpPr>
          <p:nvPr>
            <p:ph sz="half" idx="1"/>
          </p:nvPr>
        </p:nvSpPr>
        <p:spPr/>
        <p:txBody>
          <a:bodyPr>
            <a:normAutofit/>
          </a:bodyPr>
          <a:lstStyle/>
          <a:p>
            <a:pPr algn="l" rtl="0" fontAlgn="base"/>
            <a:r>
              <a:rPr lang="en-US" sz="1600" b="0" i="0">
                <a:effectLst/>
                <a:latin typeface="Montserrat" panose="00000500000000000000" pitchFamily="2" charset="0"/>
              </a:rPr>
              <a:t>​</a:t>
            </a:r>
            <a:r>
              <a:rPr lang="en-US" sz="1600" b="0" i="0" u="none" strike="noStrike">
                <a:effectLst/>
                <a:latin typeface="Montserrat" panose="00000500000000000000" pitchFamily="2" charset="0"/>
              </a:rPr>
              <a:t>Marceco started small in 1995 as a kitchen table business in Grand Rapids, MI selling prepaid phone cards </a:t>
            </a:r>
            <a:r>
              <a:rPr lang="en-US" sz="1600" b="0" i="0">
                <a:effectLst/>
                <a:latin typeface="Montserrat" panose="00000500000000000000" pitchFamily="2" charset="0"/>
              </a:rPr>
              <a:t>​</a:t>
            </a:r>
            <a:endParaRPr lang="en-US" sz="1600" b="0" i="0">
              <a:effectLst/>
              <a:latin typeface="Arial" panose="020B0604020202020204" pitchFamily="34" charset="0"/>
            </a:endParaRPr>
          </a:p>
          <a:p>
            <a:pPr fontAlgn="base"/>
            <a:r>
              <a:rPr lang="en-US" sz="1600" b="0" i="0" u="none" strike="noStrike">
                <a:effectLst/>
                <a:latin typeface="Montserrat" panose="00000500000000000000" pitchFamily="2" charset="0"/>
              </a:rPr>
              <a:t>We have over 25 years of wireless experience</a:t>
            </a:r>
            <a:r>
              <a:rPr lang="en-US" sz="1600" b="0" i="0">
                <a:effectLst/>
                <a:latin typeface="Montserrat" panose="00000500000000000000" pitchFamily="2" charset="0"/>
              </a:rPr>
              <a:t>​</a:t>
            </a:r>
            <a:endParaRPr lang="en-US" sz="1600" b="0" i="0">
              <a:effectLst/>
              <a:latin typeface="Arial" panose="020B0604020202020204" pitchFamily="34" charset="0"/>
            </a:endParaRPr>
          </a:p>
          <a:p>
            <a:pPr fontAlgn="base"/>
            <a:r>
              <a:rPr lang="en-US" sz="1600" b="0" i="0" u="none" strike="noStrike">
                <a:effectLst/>
                <a:latin typeface="Montserrat" panose="00000500000000000000" pitchFamily="2" charset="0"/>
              </a:rPr>
              <a:t>Today we are:</a:t>
            </a:r>
            <a:r>
              <a:rPr lang="en-US" sz="1600" b="0" i="0">
                <a:effectLst/>
                <a:latin typeface="Montserrat" panose="00000500000000000000" pitchFamily="2" charset="0"/>
              </a:rPr>
              <a:t>​</a:t>
            </a:r>
            <a:endParaRPr lang="en-US" sz="1600" b="0" i="0">
              <a:effectLst/>
              <a:latin typeface="Arial" panose="020B0604020202020204" pitchFamily="34" charset="0"/>
            </a:endParaRPr>
          </a:p>
          <a:p>
            <a:pPr lvl="1" fontAlgn="base"/>
            <a:r>
              <a:rPr lang="en-US" sz="1200" b="0" i="0" u="none" strike="noStrike">
                <a:effectLst/>
                <a:latin typeface="Montserrat" panose="00000500000000000000" pitchFamily="2" charset="0"/>
              </a:rPr>
              <a:t>A Boost Mobile Direct Distribution Partner with over 2,100 locations nationwide</a:t>
            </a:r>
            <a:r>
              <a:rPr lang="en-US" sz="1200" b="0" i="0">
                <a:effectLst/>
                <a:latin typeface="Montserrat" panose="00000500000000000000" pitchFamily="2" charset="0"/>
              </a:rPr>
              <a:t>​</a:t>
            </a:r>
            <a:endParaRPr lang="en-US" sz="1200" b="0" i="0">
              <a:effectLst/>
              <a:latin typeface="Arial" panose="020B0604020202020204" pitchFamily="34" charset="0"/>
            </a:endParaRPr>
          </a:p>
          <a:p>
            <a:pPr lvl="1" fontAlgn="base"/>
            <a:r>
              <a:rPr lang="en-US" sz="1200" b="0" i="0" u="none" strike="noStrike">
                <a:effectLst/>
                <a:latin typeface="Montserrat" panose="00000500000000000000" pitchFamily="2" charset="0"/>
              </a:rPr>
              <a:t>A provider of wholesale telecommunications products, services, and more</a:t>
            </a:r>
            <a:r>
              <a:rPr lang="en-US" sz="1200" b="0" i="0">
                <a:effectLst/>
                <a:latin typeface="Montserrat" panose="00000500000000000000" pitchFamily="2" charset="0"/>
              </a:rPr>
              <a:t>​</a:t>
            </a:r>
            <a:endParaRPr lang="en-US" sz="1200" b="0" i="0">
              <a:effectLst/>
              <a:latin typeface="Arial" panose="020B0604020202020204" pitchFamily="34" charset="0"/>
            </a:endParaRPr>
          </a:p>
          <a:p>
            <a:pPr marL="0" indent="0">
              <a:buNone/>
            </a:pPr>
            <a:endParaRPr lang="en-US"/>
          </a:p>
        </p:txBody>
      </p:sp>
      <p:pic>
        <p:nvPicPr>
          <p:cNvPr id="6" name="Content Placeholder 5" descr="A group of people posing for a photo&#10;&#10;Description automatically generated">
            <a:extLst>
              <a:ext uri="{FF2B5EF4-FFF2-40B4-BE49-F238E27FC236}">
                <a16:creationId xmlns:a16="http://schemas.microsoft.com/office/drawing/2014/main" id="{066C2351-CAED-433B-B7EF-BA1CFF4DDAC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71856"/>
            <a:ext cx="5181600" cy="3417651"/>
          </a:xfrm>
        </p:spPr>
      </p:pic>
    </p:spTree>
    <p:extLst>
      <p:ext uri="{BB962C8B-B14F-4D97-AF65-F5344CB8AC3E}">
        <p14:creationId xmlns:p14="http://schemas.microsoft.com/office/powerpoint/2010/main" val="3352067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F6E8-1070-4D0A-AAA9-BBA143A6D21B}"/>
              </a:ext>
            </a:extLst>
          </p:cNvPr>
          <p:cNvSpPr>
            <a:spLocks noGrp="1"/>
          </p:cNvSpPr>
          <p:nvPr>
            <p:ph type="title"/>
          </p:nvPr>
        </p:nvSpPr>
        <p:spPr/>
        <p:txBody>
          <a:bodyPr/>
          <a:lstStyle/>
          <a:p>
            <a:r>
              <a:rPr lang="en-US"/>
              <a:t>Accounting/Payroll - Lotus</a:t>
            </a:r>
          </a:p>
        </p:txBody>
      </p:sp>
      <p:pic>
        <p:nvPicPr>
          <p:cNvPr id="5" name="Picture 5" descr="Graphical user interface, text, application&#10;&#10;Description automatically generated">
            <a:extLst>
              <a:ext uri="{FF2B5EF4-FFF2-40B4-BE49-F238E27FC236}">
                <a16:creationId xmlns:a16="http://schemas.microsoft.com/office/drawing/2014/main" id="{EF94DAB9-519F-4BBB-ADF7-4C907490670F}"/>
              </a:ext>
            </a:extLst>
          </p:cNvPr>
          <p:cNvPicPr>
            <a:picLocks noGrp="1" noChangeAspect="1"/>
          </p:cNvPicPr>
          <p:nvPr>
            <p:ph sz="half" idx="1"/>
          </p:nvPr>
        </p:nvPicPr>
        <p:blipFill>
          <a:blip r:embed="rId2"/>
          <a:stretch>
            <a:fillRect/>
          </a:stretch>
        </p:blipFill>
        <p:spPr>
          <a:xfrm>
            <a:off x="658907" y="1976751"/>
            <a:ext cx="10874186" cy="4519919"/>
          </a:xfrm>
        </p:spPr>
      </p:pic>
    </p:spTree>
    <p:extLst>
      <p:ext uri="{BB962C8B-B14F-4D97-AF65-F5344CB8AC3E}">
        <p14:creationId xmlns:p14="http://schemas.microsoft.com/office/powerpoint/2010/main" val="2036820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F6E8-1070-4D0A-AAA9-BBA143A6D21B}"/>
              </a:ext>
            </a:extLst>
          </p:cNvPr>
          <p:cNvSpPr>
            <a:spLocks noGrp="1"/>
          </p:cNvSpPr>
          <p:nvPr>
            <p:ph type="title"/>
          </p:nvPr>
        </p:nvSpPr>
        <p:spPr/>
        <p:txBody>
          <a:bodyPr/>
          <a:lstStyle/>
          <a:p>
            <a:r>
              <a:rPr lang="en-US"/>
              <a:t>Accounting/Payroll - ADP</a:t>
            </a:r>
          </a:p>
        </p:txBody>
      </p:sp>
      <p:pic>
        <p:nvPicPr>
          <p:cNvPr id="6" name="Picture 6" descr="Graphical user interface, text, application&#10;&#10;Description automatically generated">
            <a:extLst>
              <a:ext uri="{FF2B5EF4-FFF2-40B4-BE49-F238E27FC236}">
                <a16:creationId xmlns:a16="http://schemas.microsoft.com/office/drawing/2014/main" id="{53CFE3FF-78D4-4B77-B17C-7A093B8D7652}"/>
              </a:ext>
            </a:extLst>
          </p:cNvPr>
          <p:cNvPicPr>
            <a:picLocks noGrp="1" noChangeAspect="1"/>
          </p:cNvPicPr>
          <p:nvPr>
            <p:ph sz="half" idx="1"/>
          </p:nvPr>
        </p:nvPicPr>
        <p:blipFill>
          <a:blip r:embed="rId2"/>
          <a:stretch>
            <a:fillRect/>
          </a:stretch>
        </p:blipFill>
        <p:spPr>
          <a:xfrm>
            <a:off x="6472015" y="2824178"/>
            <a:ext cx="5181600" cy="2713007"/>
          </a:xfrm>
        </p:spPr>
      </p:pic>
      <p:pic>
        <p:nvPicPr>
          <p:cNvPr id="2050" name="Picture 2" descr="Payroll, HR and Tax Services | ADP Official Site">
            <a:extLst>
              <a:ext uri="{FF2B5EF4-FFF2-40B4-BE49-F238E27FC236}">
                <a16:creationId xmlns:a16="http://schemas.microsoft.com/office/drawing/2014/main" id="{C91A20C5-9F72-4897-A47A-7684FCE934E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1153" y="2824178"/>
            <a:ext cx="4988833" cy="228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12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F6E8-1070-4D0A-AAA9-BBA143A6D21B}"/>
              </a:ext>
            </a:extLst>
          </p:cNvPr>
          <p:cNvSpPr>
            <a:spLocks noGrp="1"/>
          </p:cNvSpPr>
          <p:nvPr>
            <p:ph type="title"/>
          </p:nvPr>
        </p:nvSpPr>
        <p:spPr/>
        <p:txBody>
          <a:bodyPr/>
          <a:lstStyle/>
          <a:p>
            <a:r>
              <a:rPr lang="en-US"/>
              <a:t>Device Leasing</a:t>
            </a:r>
          </a:p>
        </p:txBody>
      </p:sp>
      <p:sp>
        <p:nvSpPr>
          <p:cNvPr id="4" name="Content Placeholder 3">
            <a:extLst>
              <a:ext uri="{FF2B5EF4-FFF2-40B4-BE49-F238E27FC236}">
                <a16:creationId xmlns:a16="http://schemas.microsoft.com/office/drawing/2014/main" id="{54E187E4-CEAB-4D69-B56F-F16E50CC936B}"/>
              </a:ext>
            </a:extLst>
          </p:cNvPr>
          <p:cNvSpPr>
            <a:spLocks noGrp="1"/>
          </p:cNvSpPr>
          <p:nvPr>
            <p:ph sz="half" idx="2"/>
          </p:nvPr>
        </p:nvSpPr>
        <p:spPr/>
        <p:txBody>
          <a:bodyPr>
            <a:normAutofit fontScale="92500" lnSpcReduction="20000"/>
          </a:bodyPr>
          <a:lstStyle/>
          <a:p>
            <a:r>
              <a:rPr lang="en-US" sz="3200" dirty="0"/>
              <a:t>Lease-to-own</a:t>
            </a:r>
          </a:p>
          <a:p>
            <a:endParaRPr lang="en-US" u="sng" dirty="0"/>
          </a:p>
          <a:p>
            <a:pPr marL="285750" indent="-285750">
              <a:buFont typeface="Arial" panose="020B0604020202020204" pitchFamily="34" charset="0"/>
              <a:buChar char="•"/>
            </a:pPr>
            <a:r>
              <a:rPr lang="en-US" dirty="0"/>
              <a:t>NO CREDIT NEEDED </a:t>
            </a:r>
            <a:r>
              <a:rPr lang="en-US" sz="1600" dirty="0"/>
              <a:t>*Progressive leasing obtains information from credit bureaus. Not all applicants are approved.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Flexible 12-month lease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Approvals up to $1,200, Minimum deal size $150</a:t>
            </a:r>
          </a:p>
          <a:p>
            <a:pPr marL="0" indent="0">
              <a:buNone/>
            </a:pPr>
            <a:endParaRPr lang="en-US" sz="2000" dirty="0"/>
          </a:p>
          <a:p>
            <a:pPr marL="285750" indent="-285750">
              <a:buFont typeface="Arial" panose="020B0604020202020204" pitchFamily="34" charset="0"/>
              <a:buChar char="•"/>
            </a:pPr>
            <a:r>
              <a:rPr lang="en-US" dirty="0"/>
              <a:t>Easy process for customers and store associates</a:t>
            </a:r>
            <a:endParaRPr lang="en-US" u="sng" dirty="0"/>
          </a:p>
          <a:p>
            <a:endParaRPr lang="en-US" dirty="0"/>
          </a:p>
        </p:txBody>
      </p:sp>
      <p:pic>
        <p:nvPicPr>
          <p:cNvPr id="1026" name="Picture 2">
            <a:extLst>
              <a:ext uri="{FF2B5EF4-FFF2-40B4-BE49-F238E27FC236}">
                <a16:creationId xmlns:a16="http://schemas.microsoft.com/office/drawing/2014/main" id="{7C08147A-0149-4E94-B9C1-B123830E65B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1" y="2005012"/>
            <a:ext cx="5181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47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770F-5E27-4F70-85DA-6B3D5860BBDC}"/>
              </a:ext>
            </a:extLst>
          </p:cNvPr>
          <p:cNvSpPr>
            <a:spLocks noGrp="1"/>
          </p:cNvSpPr>
          <p:nvPr>
            <p:ph type="title"/>
          </p:nvPr>
        </p:nvSpPr>
        <p:spPr/>
        <p:txBody>
          <a:bodyPr/>
          <a:lstStyle/>
          <a:p>
            <a:r>
              <a:rPr lang="en-US"/>
              <a:t>For More Info</a:t>
            </a:r>
          </a:p>
        </p:txBody>
      </p:sp>
      <p:sp>
        <p:nvSpPr>
          <p:cNvPr id="3" name="Content Placeholder 2">
            <a:extLst>
              <a:ext uri="{FF2B5EF4-FFF2-40B4-BE49-F238E27FC236}">
                <a16:creationId xmlns:a16="http://schemas.microsoft.com/office/drawing/2014/main" id="{FDA428CE-4F72-42DE-B490-2661FAC5EE7D}"/>
              </a:ext>
            </a:extLst>
          </p:cNvPr>
          <p:cNvSpPr>
            <a:spLocks noGrp="1"/>
          </p:cNvSpPr>
          <p:nvPr>
            <p:ph idx="1"/>
          </p:nvPr>
        </p:nvSpPr>
        <p:spPr>
          <a:xfrm>
            <a:off x="838200" y="2087842"/>
            <a:ext cx="10515600" cy="1266461"/>
          </a:xfrm>
        </p:spPr>
        <p:txBody>
          <a:bodyPr>
            <a:normAutofit fontScale="70000" lnSpcReduction="20000"/>
          </a:bodyPr>
          <a:lstStyle/>
          <a:p>
            <a:pPr marL="0" indent="0">
              <a:buNone/>
            </a:pPr>
            <a:r>
              <a:rPr lang="en-US" dirty="0"/>
              <a:t>	Please check out </a:t>
            </a:r>
            <a:r>
              <a:rPr lang="en-US" dirty="0">
                <a:solidFill>
                  <a:srgbClr val="C00000"/>
                </a:solidFill>
                <a:hlinkClick r:id="rId2">
                  <a:extLst>
                    <a:ext uri="{A12FA001-AC4F-418D-AE19-62706E023703}">
                      <ahyp:hlinkClr xmlns:ahyp="http://schemas.microsoft.com/office/drawing/2018/hyperlinkcolor" val="tx"/>
                    </a:ext>
                  </a:extLst>
                </a:hlinkClick>
              </a:rPr>
              <a:t>www.marcecoltd.com</a:t>
            </a:r>
            <a:endParaRPr lang="en-US" dirty="0">
              <a:solidFill>
                <a:srgbClr val="C00000"/>
              </a:solidFill>
            </a:endParaRPr>
          </a:p>
          <a:p>
            <a:pPr marL="0" indent="0">
              <a:buNone/>
            </a:pPr>
            <a:r>
              <a:rPr lang="en-US" dirty="0">
                <a:solidFill>
                  <a:srgbClr val="C00000"/>
                </a:solidFill>
              </a:rPr>
              <a:t>	</a:t>
            </a:r>
            <a:r>
              <a:rPr lang="en-US" dirty="0"/>
              <a:t>Or contact your Sales Account Manager: </a:t>
            </a:r>
            <a:r>
              <a:rPr lang="en-US" dirty="0">
                <a:solidFill>
                  <a:srgbClr val="C00000"/>
                </a:solidFill>
              </a:rPr>
              <a:t>first.last@marcecoltd.com</a:t>
            </a:r>
          </a:p>
          <a:p>
            <a:pPr marL="0" indent="0">
              <a:buNone/>
            </a:pPr>
            <a:endParaRPr lang="en-US" dirty="0">
              <a:solidFill>
                <a:srgbClr val="C00000"/>
              </a:solidFill>
            </a:endParaRPr>
          </a:p>
          <a:p>
            <a:pPr marL="0" indent="0">
              <a:buNone/>
            </a:pPr>
            <a:r>
              <a:rPr lang="en-US">
                <a:solidFill>
                  <a:srgbClr val="C00000"/>
                </a:solidFill>
              </a:rPr>
              <a:t>	</a:t>
            </a:r>
            <a:r>
              <a:rPr lang="en-US" b="1"/>
              <a:t>Connect with us #MarcecoNation:</a:t>
            </a:r>
          </a:p>
          <a:p>
            <a:pPr marL="0" indent="0">
              <a:buNone/>
            </a:pPr>
            <a:endParaRPr lang="en-US" b="1"/>
          </a:p>
          <a:p>
            <a:endParaRPr lang="en-US" dirty="0"/>
          </a:p>
        </p:txBody>
      </p:sp>
      <p:pic>
        <p:nvPicPr>
          <p:cNvPr id="5" name="Graphic 4" descr="Internet with solid fill">
            <a:extLst>
              <a:ext uri="{FF2B5EF4-FFF2-40B4-BE49-F238E27FC236}">
                <a16:creationId xmlns:a16="http://schemas.microsoft.com/office/drawing/2014/main" id="{148CC7E0-BBB8-4E45-B249-8268113799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9484" y="1845185"/>
            <a:ext cx="914400" cy="914400"/>
          </a:xfrm>
          <a:prstGeom prst="rect">
            <a:avLst/>
          </a:prstGeom>
        </p:spPr>
      </p:pic>
      <p:pic>
        <p:nvPicPr>
          <p:cNvPr id="7" name="Picture 6">
            <a:hlinkClick r:id="rId5"/>
            <a:extLst>
              <a:ext uri="{FF2B5EF4-FFF2-40B4-BE49-F238E27FC236}">
                <a16:creationId xmlns:a16="http://schemas.microsoft.com/office/drawing/2014/main" id="{A735501E-A099-49DE-88D3-8694EB9D3C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3884" y="3487884"/>
            <a:ext cx="435534" cy="435534"/>
          </a:xfrm>
          <a:prstGeom prst="rect">
            <a:avLst/>
          </a:prstGeom>
        </p:spPr>
      </p:pic>
      <p:pic>
        <p:nvPicPr>
          <p:cNvPr id="9" name="Picture 8" descr="Icon&#10;&#10;Description automatically generated">
            <a:hlinkClick r:id="rId7"/>
            <a:extLst>
              <a:ext uri="{FF2B5EF4-FFF2-40B4-BE49-F238E27FC236}">
                <a16:creationId xmlns:a16="http://schemas.microsoft.com/office/drawing/2014/main" id="{AF7A70C2-2F75-4DB4-BAA9-B7990EF14E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7679" y="5079317"/>
            <a:ext cx="435535" cy="435535"/>
          </a:xfrm>
          <a:prstGeom prst="rect">
            <a:avLst/>
          </a:prstGeom>
        </p:spPr>
      </p:pic>
      <p:pic>
        <p:nvPicPr>
          <p:cNvPr id="11" name="Picture 10" descr="Icon&#10;&#10;Description automatically generated">
            <a:hlinkClick r:id="rId9"/>
            <a:extLst>
              <a:ext uri="{FF2B5EF4-FFF2-40B4-BE49-F238E27FC236}">
                <a16:creationId xmlns:a16="http://schemas.microsoft.com/office/drawing/2014/main" id="{48FF4816-D98E-48BF-86DD-5A95EF602A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3884" y="4548839"/>
            <a:ext cx="435535" cy="435535"/>
          </a:xfrm>
          <a:prstGeom prst="rect">
            <a:avLst/>
          </a:prstGeom>
        </p:spPr>
      </p:pic>
      <p:pic>
        <p:nvPicPr>
          <p:cNvPr id="13" name="Picture 12" descr="Logo, icon&#10;&#10;Description automatically generated">
            <a:hlinkClick r:id="rId11"/>
            <a:extLst>
              <a:ext uri="{FF2B5EF4-FFF2-40B4-BE49-F238E27FC236}">
                <a16:creationId xmlns:a16="http://schemas.microsoft.com/office/drawing/2014/main" id="{9B5B5034-0120-4576-9C2D-36CC167863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14858" y="4018361"/>
            <a:ext cx="435535" cy="435535"/>
          </a:xfrm>
          <a:prstGeom prst="rect">
            <a:avLst/>
          </a:prstGeom>
        </p:spPr>
      </p:pic>
      <p:sp>
        <p:nvSpPr>
          <p:cNvPr id="14" name="TextBox 13">
            <a:extLst>
              <a:ext uri="{FF2B5EF4-FFF2-40B4-BE49-F238E27FC236}">
                <a16:creationId xmlns:a16="http://schemas.microsoft.com/office/drawing/2014/main" id="{F645E9C9-2C47-4932-AD7D-67E2C6F979CF}"/>
              </a:ext>
            </a:extLst>
          </p:cNvPr>
          <p:cNvSpPr txBox="1"/>
          <p:nvPr/>
        </p:nvSpPr>
        <p:spPr>
          <a:xfrm>
            <a:off x="2368099" y="3520985"/>
            <a:ext cx="1806905" cy="369332"/>
          </a:xfrm>
          <a:prstGeom prst="rect">
            <a:avLst/>
          </a:prstGeom>
          <a:noFill/>
        </p:spPr>
        <p:txBody>
          <a:bodyPr wrap="none" rtlCol="0">
            <a:spAutoFit/>
          </a:bodyPr>
          <a:lstStyle/>
          <a:p>
            <a:r>
              <a:rPr lang="en-US" b="1" dirty="0"/>
              <a:t>@marcecoltd</a:t>
            </a:r>
          </a:p>
        </p:txBody>
      </p:sp>
      <p:sp>
        <p:nvSpPr>
          <p:cNvPr id="15" name="TextBox 14">
            <a:extLst>
              <a:ext uri="{FF2B5EF4-FFF2-40B4-BE49-F238E27FC236}">
                <a16:creationId xmlns:a16="http://schemas.microsoft.com/office/drawing/2014/main" id="{E41883D4-950B-4A60-9ABD-13A3359C0049}"/>
              </a:ext>
            </a:extLst>
          </p:cNvPr>
          <p:cNvSpPr txBox="1"/>
          <p:nvPr/>
        </p:nvSpPr>
        <p:spPr>
          <a:xfrm>
            <a:off x="2368099" y="4018361"/>
            <a:ext cx="2260555" cy="369332"/>
          </a:xfrm>
          <a:prstGeom prst="rect">
            <a:avLst/>
          </a:prstGeom>
          <a:noFill/>
        </p:spPr>
        <p:txBody>
          <a:bodyPr wrap="none" rtlCol="0">
            <a:spAutoFit/>
          </a:bodyPr>
          <a:lstStyle/>
          <a:p>
            <a:r>
              <a:rPr lang="en-US" b="1" dirty="0"/>
              <a:t>@marceconation</a:t>
            </a:r>
          </a:p>
        </p:txBody>
      </p:sp>
      <p:sp>
        <p:nvSpPr>
          <p:cNvPr id="16" name="TextBox 15">
            <a:extLst>
              <a:ext uri="{FF2B5EF4-FFF2-40B4-BE49-F238E27FC236}">
                <a16:creationId xmlns:a16="http://schemas.microsoft.com/office/drawing/2014/main" id="{B356A713-DD1C-4A40-9CDA-06F78C86FFEC}"/>
              </a:ext>
            </a:extLst>
          </p:cNvPr>
          <p:cNvSpPr txBox="1"/>
          <p:nvPr/>
        </p:nvSpPr>
        <p:spPr>
          <a:xfrm>
            <a:off x="2368099" y="4569631"/>
            <a:ext cx="1476686" cy="369332"/>
          </a:xfrm>
          <a:prstGeom prst="rect">
            <a:avLst/>
          </a:prstGeom>
          <a:noFill/>
        </p:spPr>
        <p:txBody>
          <a:bodyPr wrap="none" rtlCol="0">
            <a:spAutoFit/>
          </a:bodyPr>
          <a:lstStyle/>
          <a:p>
            <a:r>
              <a:rPr lang="en-US" b="1"/>
              <a:t>@marceco</a:t>
            </a:r>
          </a:p>
        </p:txBody>
      </p:sp>
      <p:sp>
        <p:nvSpPr>
          <p:cNvPr id="17" name="TextBox 16">
            <a:extLst>
              <a:ext uri="{FF2B5EF4-FFF2-40B4-BE49-F238E27FC236}">
                <a16:creationId xmlns:a16="http://schemas.microsoft.com/office/drawing/2014/main" id="{7E144A4B-AA24-47B2-B92D-30D46F04216D}"/>
              </a:ext>
            </a:extLst>
          </p:cNvPr>
          <p:cNvSpPr txBox="1"/>
          <p:nvPr/>
        </p:nvSpPr>
        <p:spPr>
          <a:xfrm>
            <a:off x="2368099" y="5072544"/>
            <a:ext cx="2375971" cy="369332"/>
          </a:xfrm>
          <a:prstGeom prst="rect">
            <a:avLst/>
          </a:prstGeom>
          <a:noFill/>
        </p:spPr>
        <p:txBody>
          <a:bodyPr wrap="none" rtlCol="0">
            <a:spAutoFit/>
          </a:bodyPr>
          <a:lstStyle/>
          <a:p>
            <a:r>
              <a:rPr lang="en-US" b="1"/>
              <a:t>@marceco_nation</a:t>
            </a:r>
          </a:p>
        </p:txBody>
      </p:sp>
      <p:sp>
        <p:nvSpPr>
          <p:cNvPr id="18" name="TextBox 17">
            <a:extLst>
              <a:ext uri="{FF2B5EF4-FFF2-40B4-BE49-F238E27FC236}">
                <a16:creationId xmlns:a16="http://schemas.microsoft.com/office/drawing/2014/main" id="{C18D21CD-0D3F-4F62-8D75-C6B19BC048BC}"/>
              </a:ext>
            </a:extLst>
          </p:cNvPr>
          <p:cNvSpPr txBox="1"/>
          <p:nvPr/>
        </p:nvSpPr>
        <p:spPr>
          <a:xfrm>
            <a:off x="8746434" y="5943529"/>
            <a:ext cx="3235027" cy="646331"/>
          </a:xfrm>
          <a:prstGeom prst="rect">
            <a:avLst/>
          </a:prstGeom>
          <a:noFill/>
        </p:spPr>
        <p:txBody>
          <a:bodyPr wrap="square" rtlCol="0">
            <a:spAutoFit/>
          </a:bodyPr>
          <a:lstStyle/>
          <a:p>
            <a:r>
              <a:rPr lang="en-US" sz="3600" b="1"/>
              <a:t>THANK YOU!</a:t>
            </a:r>
          </a:p>
        </p:txBody>
      </p:sp>
    </p:spTree>
    <p:extLst>
      <p:ext uri="{BB962C8B-B14F-4D97-AF65-F5344CB8AC3E}">
        <p14:creationId xmlns:p14="http://schemas.microsoft.com/office/powerpoint/2010/main" val="98897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63C9E-614F-4E79-8D03-65C4F9BDB7E0}"/>
              </a:ext>
            </a:extLst>
          </p:cNvPr>
          <p:cNvSpPr>
            <a:spLocks noGrp="1"/>
          </p:cNvSpPr>
          <p:nvPr>
            <p:ph type="title"/>
          </p:nvPr>
        </p:nvSpPr>
        <p:spPr/>
        <p:txBody>
          <a:bodyPr/>
          <a:lstStyle/>
          <a:p>
            <a:r>
              <a:rPr lang="en-US" dirty="0"/>
              <a:t>Our Leadership Team</a:t>
            </a:r>
          </a:p>
        </p:txBody>
      </p:sp>
      <p:sp>
        <p:nvSpPr>
          <p:cNvPr id="5" name="Content Placeholder 4">
            <a:extLst>
              <a:ext uri="{FF2B5EF4-FFF2-40B4-BE49-F238E27FC236}">
                <a16:creationId xmlns:a16="http://schemas.microsoft.com/office/drawing/2014/main" id="{945452AD-ECAF-4F42-BC9C-5FF1CDD4A93F}"/>
              </a:ext>
            </a:extLst>
          </p:cNvPr>
          <p:cNvSpPr txBox="1">
            <a:spLocks/>
          </p:cNvSpPr>
          <p:nvPr/>
        </p:nvSpPr>
        <p:spPr>
          <a:xfrm>
            <a:off x="646631" y="2567416"/>
            <a:ext cx="2908420" cy="240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Wingdings" panose="05000000000000000000" pitchFamily="2" charset="2"/>
              <a:buNone/>
            </a:pPr>
            <a:endParaRPr lang="en-US" sz="1800" b="1" cap="all">
              <a:solidFill>
                <a:srgbClr val="C82129"/>
              </a:solidFill>
            </a:endParaRPr>
          </a:p>
          <a:p>
            <a:pPr marL="0" indent="0" fontAlgn="base">
              <a:buFont typeface="Wingdings" panose="05000000000000000000" pitchFamily="2" charset="2"/>
              <a:buNone/>
            </a:pPr>
            <a:endParaRPr lang="en-US" sz="1800" cap="all"/>
          </a:p>
          <a:p>
            <a:pPr marL="457200" lvl="1" indent="0" fontAlgn="base">
              <a:buFont typeface="Wingdings" panose="05000000000000000000" pitchFamily="2" charset="2"/>
              <a:buNone/>
            </a:pPr>
            <a:endParaRPr lang="en-US"/>
          </a:p>
          <a:p>
            <a:pPr lvl="1" fontAlgn="base"/>
            <a:endParaRPr lang="en-US"/>
          </a:p>
          <a:p>
            <a:endParaRPr lang="en-US"/>
          </a:p>
        </p:txBody>
      </p:sp>
      <p:pic>
        <p:nvPicPr>
          <p:cNvPr id="7" name="Content Placeholder 6" descr="Graphical user interface&#10;&#10;Description automatically generated with medium confidence">
            <a:extLst>
              <a:ext uri="{FF2B5EF4-FFF2-40B4-BE49-F238E27FC236}">
                <a16:creationId xmlns:a16="http://schemas.microsoft.com/office/drawing/2014/main" id="{30F02C54-F2D1-4D72-B10E-A6C333F87E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295" t="32049" r="20892"/>
          <a:stretch/>
        </p:blipFill>
        <p:spPr>
          <a:xfrm>
            <a:off x="2029522" y="1884556"/>
            <a:ext cx="7672039" cy="5161587"/>
          </a:xfrm>
        </p:spPr>
      </p:pic>
    </p:spTree>
    <p:extLst>
      <p:ext uri="{BB962C8B-B14F-4D97-AF65-F5344CB8AC3E}">
        <p14:creationId xmlns:p14="http://schemas.microsoft.com/office/powerpoint/2010/main" val="356831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63C9E-614F-4E79-8D03-65C4F9BDB7E0}"/>
              </a:ext>
            </a:extLst>
          </p:cNvPr>
          <p:cNvSpPr>
            <a:spLocks noGrp="1"/>
          </p:cNvSpPr>
          <p:nvPr>
            <p:ph type="title"/>
          </p:nvPr>
        </p:nvSpPr>
        <p:spPr/>
        <p:txBody>
          <a:bodyPr/>
          <a:lstStyle/>
          <a:p>
            <a:r>
              <a:rPr lang="en-US"/>
              <a:t>Why Marceco</a:t>
            </a:r>
          </a:p>
        </p:txBody>
      </p:sp>
      <p:sp>
        <p:nvSpPr>
          <p:cNvPr id="5" name="Content Placeholder 4">
            <a:extLst>
              <a:ext uri="{FF2B5EF4-FFF2-40B4-BE49-F238E27FC236}">
                <a16:creationId xmlns:a16="http://schemas.microsoft.com/office/drawing/2014/main" id="{FB0101E5-490B-420D-A480-64012D2EA3C4}"/>
              </a:ext>
            </a:extLst>
          </p:cNvPr>
          <p:cNvSpPr>
            <a:spLocks noGrp="1"/>
          </p:cNvSpPr>
          <p:nvPr>
            <p:ph sz="half" idx="1"/>
          </p:nvPr>
        </p:nvSpPr>
        <p:spPr>
          <a:xfrm>
            <a:off x="838200" y="2452801"/>
            <a:ext cx="5181600" cy="4351338"/>
          </a:xfrm>
        </p:spPr>
        <p:txBody>
          <a:bodyPr>
            <a:normAutofit/>
          </a:bodyPr>
          <a:lstStyle/>
          <a:p>
            <a:pPr fontAlgn="base"/>
            <a:r>
              <a:rPr lang="en-US" sz="1800" b="1" cap="all">
                <a:solidFill>
                  <a:srgbClr val="C82129"/>
                </a:solidFill>
              </a:rPr>
              <a:t>WE Put RELATIONSHIPS FIRST</a:t>
            </a:r>
          </a:p>
          <a:p>
            <a:pPr fontAlgn="base"/>
            <a:endParaRPr lang="en-US" sz="1800" b="1" cap="all">
              <a:solidFill>
                <a:srgbClr val="C82129"/>
              </a:solidFill>
            </a:endParaRPr>
          </a:p>
          <a:p>
            <a:pPr fontAlgn="base"/>
            <a:r>
              <a:rPr lang="en-US" sz="1800" b="1" cap="all">
                <a:solidFill>
                  <a:srgbClr val="C82129"/>
                </a:solidFill>
              </a:rPr>
              <a:t>WE ACT WITH INTEGRITY</a:t>
            </a:r>
          </a:p>
          <a:p>
            <a:pPr fontAlgn="base"/>
            <a:endParaRPr lang="en-US" sz="1800" b="1" cap="all">
              <a:solidFill>
                <a:srgbClr val="C82129"/>
              </a:solidFill>
            </a:endParaRPr>
          </a:p>
          <a:p>
            <a:pPr fontAlgn="base"/>
            <a:r>
              <a:rPr lang="en-US" sz="1800" b="1" cap="all">
                <a:solidFill>
                  <a:srgbClr val="C82129"/>
                </a:solidFill>
              </a:rPr>
              <a:t>WE FOCUS ON OUR CUSTOMER’S DELIGHT</a:t>
            </a:r>
          </a:p>
          <a:p>
            <a:pPr lvl="1" fontAlgn="base"/>
            <a:endParaRPr lang="en-US" sz="1500">
              <a:solidFill>
                <a:srgbClr val="333333"/>
              </a:solidFill>
            </a:endParaRPr>
          </a:p>
          <a:p>
            <a:pPr fontAlgn="base"/>
            <a:r>
              <a:rPr lang="en-US" sz="1800" b="1" cap="all">
                <a:solidFill>
                  <a:srgbClr val="C82129"/>
                </a:solidFill>
              </a:rPr>
              <a:t>WE TAKE OWNERSHIP</a:t>
            </a:r>
          </a:p>
          <a:p>
            <a:pPr marL="457200" lvl="1" indent="0" fontAlgn="base">
              <a:buNone/>
            </a:pPr>
            <a:endParaRPr lang="en-US">
              <a:solidFill>
                <a:srgbClr val="333333"/>
              </a:solidFill>
            </a:endParaRPr>
          </a:p>
        </p:txBody>
      </p:sp>
      <p:pic>
        <p:nvPicPr>
          <p:cNvPr id="11" name="Content Placeholder 10" descr="A few people holding a sign&#10;&#10;Description automatically generated with medium confidence">
            <a:extLst>
              <a:ext uri="{FF2B5EF4-FFF2-40B4-BE49-F238E27FC236}">
                <a16:creationId xmlns:a16="http://schemas.microsoft.com/office/drawing/2014/main" id="{8D144FFF-A1DE-4306-B839-CF571980C36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52801"/>
            <a:ext cx="5181600" cy="3455760"/>
          </a:xfrm>
        </p:spPr>
      </p:pic>
    </p:spTree>
    <p:extLst>
      <p:ext uri="{BB962C8B-B14F-4D97-AF65-F5344CB8AC3E}">
        <p14:creationId xmlns:p14="http://schemas.microsoft.com/office/powerpoint/2010/main" val="373879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63C9E-614F-4E79-8D03-65C4F9BDB7E0}"/>
              </a:ext>
            </a:extLst>
          </p:cNvPr>
          <p:cNvSpPr>
            <a:spLocks noGrp="1"/>
          </p:cNvSpPr>
          <p:nvPr>
            <p:ph type="title"/>
          </p:nvPr>
        </p:nvSpPr>
        <p:spPr/>
        <p:txBody>
          <a:bodyPr/>
          <a:lstStyle/>
          <a:p>
            <a:r>
              <a:rPr lang="en-US"/>
              <a:t>Our National Sales Team</a:t>
            </a:r>
          </a:p>
        </p:txBody>
      </p:sp>
      <p:sp>
        <p:nvSpPr>
          <p:cNvPr id="5" name="Content Placeholder 4">
            <a:extLst>
              <a:ext uri="{FF2B5EF4-FFF2-40B4-BE49-F238E27FC236}">
                <a16:creationId xmlns:a16="http://schemas.microsoft.com/office/drawing/2014/main" id="{945452AD-ECAF-4F42-BC9C-5FF1CDD4A93F}"/>
              </a:ext>
            </a:extLst>
          </p:cNvPr>
          <p:cNvSpPr txBox="1">
            <a:spLocks/>
          </p:cNvSpPr>
          <p:nvPr/>
        </p:nvSpPr>
        <p:spPr>
          <a:xfrm>
            <a:off x="646631" y="2567416"/>
            <a:ext cx="2908420" cy="240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Wingdings" panose="05000000000000000000" pitchFamily="2" charset="2"/>
              <a:buNone/>
            </a:pPr>
            <a:endParaRPr lang="en-US" sz="1800" b="1" cap="all">
              <a:solidFill>
                <a:srgbClr val="C82129"/>
              </a:solidFill>
            </a:endParaRPr>
          </a:p>
          <a:p>
            <a:pPr marL="0" indent="0" fontAlgn="base">
              <a:buFont typeface="Wingdings" panose="05000000000000000000" pitchFamily="2" charset="2"/>
              <a:buNone/>
            </a:pPr>
            <a:endParaRPr lang="en-US" sz="1800" cap="all"/>
          </a:p>
          <a:p>
            <a:pPr marL="457200" lvl="1" indent="0" fontAlgn="base">
              <a:buFont typeface="Wingdings" panose="05000000000000000000" pitchFamily="2" charset="2"/>
              <a:buNone/>
            </a:pPr>
            <a:endParaRPr lang="en-US"/>
          </a:p>
          <a:p>
            <a:pPr lvl="1" fontAlgn="base"/>
            <a:endParaRPr lang="en-US"/>
          </a:p>
          <a:p>
            <a:endParaRPr lang="en-US"/>
          </a:p>
        </p:txBody>
      </p:sp>
      <p:sp>
        <p:nvSpPr>
          <p:cNvPr id="16" name="TextBox 15">
            <a:extLst>
              <a:ext uri="{FF2B5EF4-FFF2-40B4-BE49-F238E27FC236}">
                <a16:creationId xmlns:a16="http://schemas.microsoft.com/office/drawing/2014/main" id="{5B6EF958-E8A9-4408-AC39-756A5BEE211E}"/>
              </a:ext>
            </a:extLst>
          </p:cNvPr>
          <p:cNvSpPr txBox="1"/>
          <p:nvPr/>
        </p:nvSpPr>
        <p:spPr>
          <a:xfrm>
            <a:off x="646631" y="2602647"/>
            <a:ext cx="2701480" cy="2646878"/>
          </a:xfrm>
          <a:prstGeom prst="rect">
            <a:avLst/>
          </a:prstGeom>
          <a:noFill/>
        </p:spPr>
        <p:txBody>
          <a:bodyPr wrap="square">
            <a:spAutoFit/>
          </a:bodyPr>
          <a:lstStyle/>
          <a:p>
            <a:pPr marL="0" indent="0" fontAlgn="base">
              <a:buFont typeface="Wingdings" panose="05000000000000000000" pitchFamily="2" charset="2"/>
              <a:buNone/>
            </a:pPr>
            <a:r>
              <a:rPr lang="en-US" sz="1800" b="1" cap="all">
                <a:solidFill>
                  <a:srgbClr val="C82129"/>
                </a:solidFill>
              </a:rPr>
              <a:t>We believe in feet</a:t>
            </a:r>
          </a:p>
          <a:p>
            <a:pPr marL="0" indent="0" fontAlgn="base">
              <a:buFont typeface="Wingdings" panose="05000000000000000000" pitchFamily="2" charset="2"/>
              <a:buNone/>
            </a:pPr>
            <a:r>
              <a:rPr lang="en-US" sz="1800" b="1" cap="all">
                <a:solidFill>
                  <a:srgbClr val="C82129"/>
                </a:solidFill>
              </a:rPr>
              <a:t>On the street:</a:t>
            </a:r>
          </a:p>
          <a:p>
            <a:pPr marL="0" indent="0" fontAlgn="base">
              <a:buFont typeface="Wingdings" panose="05000000000000000000" pitchFamily="2" charset="2"/>
              <a:buNone/>
            </a:pPr>
            <a:endParaRPr lang="en-US" sz="1800" b="1" cap="all">
              <a:solidFill>
                <a:srgbClr val="C82129"/>
              </a:solidFill>
            </a:endParaRPr>
          </a:p>
          <a:p>
            <a:pPr marL="285750" indent="-285750" fontAlgn="base">
              <a:buFont typeface="Arial" panose="020B0604020202020204" pitchFamily="34" charset="0"/>
              <a:buChar char="•"/>
            </a:pPr>
            <a:r>
              <a:rPr lang="en-US" sz="1400">
                <a:solidFill>
                  <a:srgbClr val="333333"/>
                </a:solidFill>
              </a:rPr>
              <a:t>Our team lives in the markets we serve.</a:t>
            </a:r>
          </a:p>
          <a:p>
            <a:pPr fontAlgn="base"/>
            <a:endParaRPr lang="en-US" sz="1400" b="1" cap="all">
              <a:solidFill>
                <a:srgbClr val="C82129"/>
              </a:solidFill>
            </a:endParaRPr>
          </a:p>
          <a:p>
            <a:pPr marL="285750" indent="-285750" fontAlgn="base">
              <a:buFont typeface="Arial" panose="020B0604020202020204" pitchFamily="34" charset="0"/>
              <a:buChar char="•"/>
            </a:pPr>
            <a:r>
              <a:rPr lang="en-US" sz="1400">
                <a:solidFill>
                  <a:srgbClr val="333333"/>
                </a:solidFill>
              </a:rPr>
              <a:t>We are ready to provide you with 1-on-1 support</a:t>
            </a:r>
          </a:p>
          <a:p>
            <a:pPr fontAlgn="base"/>
            <a:endParaRPr lang="en-US" sz="1400">
              <a:solidFill>
                <a:srgbClr val="333333"/>
              </a:solidFill>
            </a:endParaRPr>
          </a:p>
          <a:p>
            <a:pPr marL="285750" indent="-285750" fontAlgn="base">
              <a:buFont typeface="Arial" panose="020B0604020202020204" pitchFamily="34" charset="0"/>
              <a:buChar char="•"/>
            </a:pPr>
            <a:r>
              <a:rPr lang="en-US" sz="1400">
                <a:solidFill>
                  <a:srgbClr val="333333"/>
                </a:solidFill>
              </a:rPr>
              <a:t>Currently supporting 45 states and growing</a:t>
            </a:r>
          </a:p>
        </p:txBody>
      </p:sp>
      <p:pic>
        <p:nvPicPr>
          <p:cNvPr id="7" name="Picture 6" descr="A picture containing text&#10;&#10;Description automatically generated">
            <a:extLst>
              <a:ext uri="{FF2B5EF4-FFF2-40B4-BE49-F238E27FC236}">
                <a16:creationId xmlns:a16="http://schemas.microsoft.com/office/drawing/2014/main" id="{1A45265E-1954-41B4-8810-4070BEC4F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92" y="1755958"/>
            <a:ext cx="8729472" cy="4910328"/>
          </a:xfrm>
          <a:prstGeom prst="rect">
            <a:avLst/>
          </a:prstGeom>
        </p:spPr>
      </p:pic>
    </p:spTree>
    <p:extLst>
      <p:ext uri="{BB962C8B-B14F-4D97-AF65-F5344CB8AC3E}">
        <p14:creationId xmlns:p14="http://schemas.microsoft.com/office/powerpoint/2010/main" val="172566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63C9E-614F-4E79-8D03-65C4F9BDB7E0}"/>
              </a:ext>
            </a:extLst>
          </p:cNvPr>
          <p:cNvSpPr>
            <a:spLocks noGrp="1"/>
          </p:cNvSpPr>
          <p:nvPr>
            <p:ph type="title"/>
          </p:nvPr>
        </p:nvSpPr>
        <p:spPr/>
        <p:txBody>
          <a:bodyPr/>
          <a:lstStyle/>
          <a:p>
            <a:r>
              <a:rPr lang="en-US"/>
              <a:t>Additional Support + Perks </a:t>
            </a:r>
          </a:p>
        </p:txBody>
      </p:sp>
      <p:sp>
        <p:nvSpPr>
          <p:cNvPr id="5" name="Content Placeholder 4">
            <a:extLst>
              <a:ext uri="{FF2B5EF4-FFF2-40B4-BE49-F238E27FC236}">
                <a16:creationId xmlns:a16="http://schemas.microsoft.com/office/drawing/2014/main" id="{FB0101E5-490B-420D-A480-64012D2EA3C4}"/>
              </a:ext>
            </a:extLst>
          </p:cNvPr>
          <p:cNvSpPr>
            <a:spLocks noGrp="1"/>
          </p:cNvSpPr>
          <p:nvPr>
            <p:ph sz="half" idx="1"/>
          </p:nvPr>
        </p:nvSpPr>
        <p:spPr>
          <a:xfrm>
            <a:off x="838200" y="2012035"/>
            <a:ext cx="5011057" cy="3936474"/>
          </a:xfrm>
        </p:spPr>
        <p:txBody>
          <a:bodyPr vert="horz" lIns="91440" tIns="45720" rIns="91440" bIns="45720" rtlCol="0" anchor="t">
            <a:noAutofit/>
          </a:bodyPr>
          <a:lstStyle/>
          <a:p>
            <a:r>
              <a:rPr lang="en-US" sz="900" b="1"/>
              <a:t>We have two warehouses (Grand Rapids and Dallas)</a:t>
            </a:r>
          </a:p>
          <a:p>
            <a:pPr lvl="1"/>
            <a:r>
              <a:rPr lang="en-US" sz="900"/>
              <a:t>2-day ship (order on Tuesday, have product in-store Thursday) </a:t>
            </a:r>
          </a:p>
          <a:p>
            <a:r>
              <a:rPr lang="en-US" sz="900" b="1"/>
              <a:t>We offer shipping rebates based on your customer retention. </a:t>
            </a:r>
          </a:p>
          <a:p>
            <a:r>
              <a:rPr lang="en-US" sz="900" b="1"/>
              <a:t>We offer per store credit lines as well as terms </a:t>
            </a:r>
          </a:p>
          <a:p>
            <a:pPr lvl="1"/>
            <a:r>
              <a:rPr lang="en-US" sz="900"/>
              <a:t>14-day equipment terms</a:t>
            </a:r>
          </a:p>
          <a:p>
            <a:pPr lvl="1"/>
            <a:r>
              <a:rPr lang="en-US" sz="900"/>
              <a:t>$14K  in credit line terms which can be extended based on volume </a:t>
            </a:r>
          </a:p>
          <a:p>
            <a:r>
              <a:rPr lang="en-US" sz="900" b="1"/>
              <a:t>Field Support Center (FSC)</a:t>
            </a:r>
          </a:p>
          <a:p>
            <a:pPr lvl="1"/>
            <a:r>
              <a:rPr lang="en-US" sz="900"/>
              <a:t>Finance Department </a:t>
            </a:r>
          </a:p>
          <a:p>
            <a:pPr lvl="1"/>
            <a:r>
              <a:rPr lang="en-US" sz="900"/>
              <a:t>Customer Support</a:t>
            </a:r>
          </a:p>
          <a:p>
            <a:pPr lvl="1"/>
            <a:r>
              <a:rPr lang="en-US" sz="900"/>
              <a:t>Trainings</a:t>
            </a:r>
          </a:p>
          <a:p>
            <a:pPr lvl="1"/>
            <a:r>
              <a:rPr lang="en-US" sz="900"/>
              <a:t>Appeal Management Team </a:t>
            </a:r>
          </a:p>
          <a:p>
            <a:pPr lvl="1"/>
            <a:r>
              <a:rPr lang="en-US" sz="900"/>
              <a:t>Marketing Support</a:t>
            </a:r>
          </a:p>
          <a:p>
            <a:pPr lvl="1"/>
            <a:r>
              <a:rPr lang="en-US" sz="900"/>
              <a:t>Multiple Project Managers </a:t>
            </a:r>
          </a:p>
          <a:p>
            <a:pPr lvl="1"/>
            <a:r>
              <a:rPr lang="en-US" sz="900"/>
              <a:t>Reporting Team</a:t>
            </a:r>
          </a:p>
          <a:p>
            <a:pPr lvl="1"/>
            <a:r>
              <a:rPr lang="en-US" sz="900"/>
              <a:t>Acquisition Team – locates and facilitates  </a:t>
            </a:r>
          </a:p>
          <a:p>
            <a:r>
              <a:rPr lang="en-US" sz="900" b="1"/>
              <a:t>Quarterly Business Meetings</a:t>
            </a:r>
          </a:p>
          <a:p>
            <a:r>
              <a:rPr lang="en-US" sz="900" b="1"/>
              <a:t>MDF Funding: </a:t>
            </a:r>
            <a:r>
              <a:rPr lang="en-US" sz="900"/>
              <a:t>To help get your business up and running</a:t>
            </a:r>
          </a:p>
          <a:p>
            <a:r>
              <a:rPr lang="en-US" sz="900" b="1" err="1"/>
              <a:t>Marceco</a:t>
            </a:r>
            <a:r>
              <a:rPr lang="en-US" sz="900" b="1"/>
              <a:t> Ordering Portal</a:t>
            </a:r>
          </a:p>
          <a:p>
            <a:pPr lvl="1"/>
            <a:r>
              <a:rPr lang="en-US" sz="900"/>
              <a:t>Your one-stop-shop</a:t>
            </a:r>
          </a:p>
          <a:p>
            <a:r>
              <a:rPr lang="en-US" sz="900" b="1"/>
              <a:t>Reporting</a:t>
            </a:r>
          </a:p>
          <a:p>
            <a:pPr lvl="1"/>
            <a:r>
              <a:rPr lang="en-US" sz="900"/>
              <a:t>Dealer Dashboard  for retail partners</a:t>
            </a:r>
          </a:p>
          <a:p>
            <a:pPr lvl="1" fontAlgn="base"/>
            <a:endParaRPr lang="en-US" sz="900">
              <a:solidFill>
                <a:srgbClr val="333333"/>
              </a:solidFill>
            </a:endParaRPr>
          </a:p>
          <a:p>
            <a:pPr lvl="1" fontAlgn="base"/>
            <a:endParaRPr lang="en-US" sz="900">
              <a:solidFill>
                <a:srgbClr val="333333"/>
              </a:solidFill>
            </a:endParaRPr>
          </a:p>
          <a:p>
            <a:endParaRPr lang="en-US" sz="900"/>
          </a:p>
        </p:txBody>
      </p:sp>
      <p:pic>
        <p:nvPicPr>
          <p:cNvPr id="8" name="Content Placeholder 7" descr="A large group of people posing for a photo&#10;&#10;Description automatically generated with medium confidence">
            <a:extLst>
              <a:ext uri="{FF2B5EF4-FFF2-40B4-BE49-F238E27FC236}">
                <a16:creationId xmlns:a16="http://schemas.microsoft.com/office/drawing/2014/main" id="{9CC6FFE6-C5EE-44AA-9A27-ABAA1250E6A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2172749"/>
            <a:ext cx="5838494" cy="3284153"/>
          </a:xfrm>
        </p:spPr>
      </p:pic>
      <p:sp>
        <p:nvSpPr>
          <p:cNvPr id="2" name="TextBox 1">
            <a:extLst>
              <a:ext uri="{FF2B5EF4-FFF2-40B4-BE49-F238E27FC236}">
                <a16:creationId xmlns:a16="http://schemas.microsoft.com/office/drawing/2014/main" id="{440983B1-AB17-4051-A15E-EC1389CF7C91}"/>
              </a:ext>
            </a:extLst>
          </p:cNvPr>
          <p:cNvSpPr txBox="1"/>
          <p:nvPr/>
        </p:nvSpPr>
        <p:spPr>
          <a:xfrm>
            <a:off x="7451918" y="5774338"/>
            <a:ext cx="3126658" cy="523220"/>
          </a:xfrm>
          <a:prstGeom prst="rect">
            <a:avLst/>
          </a:prstGeom>
          <a:noFill/>
        </p:spPr>
        <p:txBody>
          <a:bodyPr wrap="square" rtlCol="0">
            <a:spAutoFit/>
          </a:bodyPr>
          <a:lstStyle/>
          <a:p>
            <a:pPr algn="ctr"/>
            <a:r>
              <a:rPr lang="en-US" sz="1400" b="1"/>
              <a:t>The Field Support Center </a:t>
            </a:r>
          </a:p>
          <a:p>
            <a:pPr algn="ctr"/>
            <a:r>
              <a:rPr lang="en-US" sz="1400"/>
              <a:t>Grand Rapids, MI</a:t>
            </a:r>
          </a:p>
        </p:txBody>
      </p:sp>
    </p:spTree>
    <p:extLst>
      <p:ext uri="{BB962C8B-B14F-4D97-AF65-F5344CB8AC3E}">
        <p14:creationId xmlns:p14="http://schemas.microsoft.com/office/powerpoint/2010/main" val="81033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63C9E-614F-4E79-8D03-65C4F9BDB7E0}"/>
              </a:ext>
            </a:extLst>
          </p:cNvPr>
          <p:cNvSpPr>
            <a:spLocks noGrp="1"/>
          </p:cNvSpPr>
          <p:nvPr>
            <p:ph type="title"/>
          </p:nvPr>
        </p:nvSpPr>
        <p:spPr>
          <a:xfrm>
            <a:off x="844550" y="842168"/>
            <a:ext cx="5685064" cy="2852737"/>
          </a:xfrm>
        </p:spPr>
        <p:txBody>
          <a:bodyPr/>
          <a:lstStyle/>
          <a:p>
            <a:r>
              <a:rPr lang="en-US"/>
              <a:t>Introducing</a:t>
            </a:r>
          </a:p>
        </p:txBody>
      </p:sp>
      <p:sp>
        <p:nvSpPr>
          <p:cNvPr id="2" name="Text Placeholder 1">
            <a:extLst>
              <a:ext uri="{FF2B5EF4-FFF2-40B4-BE49-F238E27FC236}">
                <a16:creationId xmlns:a16="http://schemas.microsoft.com/office/drawing/2014/main" id="{30BC04CB-E419-4080-850F-575DB8625984}"/>
              </a:ext>
            </a:extLst>
          </p:cNvPr>
          <p:cNvSpPr>
            <a:spLocks noGrp="1"/>
          </p:cNvSpPr>
          <p:nvPr>
            <p:ph type="body" idx="1"/>
          </p:nvPr>
        </p:nvSpPr>
        <p:spPr>
          <a:xfrm>
            <a:off x="1378176" y="4515645"/>
            <a:ext cx="5859236" cy="1500187"/>
          </a:xfrm>
        </p:spPr>
        <p:txBody>
          <a:bodyPr>
            <a:normAutofit/>
          </a:bodyPr>
          <a:lstStyle/>
          <a:p>
            <a:r>
              <a:rPr lang="en-US" b="1" i="0">
                <a:solidFill>
                  <a:srgbClr val="000000"/>
                </a:solidFill>
                <a:effectLst/>
                <a:latin typeface="montserrat" panose="00000500000000000000" pitchFamily="2" charset="0"/>
              </a:rPr>
              <a:t>Retailer Opportunities</a:t>
            </a:r>
            <a:endParaRPr lang="en-US" b="1"/>
          </a:p>
        </p:txBody>
      </p:sp>
      <p:pic>
        <p:nvPicPr>
          <p:cNvPr id="7" name="Picture 6" descr="A picture containing text, clipart&#10;&#10;Description automatically generated">
            <a:extLst>
              <a:ext uri="{FF2B5EF4-FFF2-40B4-BE49-F238E27FC236}">
                <a16:creationId xmlns:a16="http://schemas.microsoft.com/office/drawing/2014/main" id="{51E1E708-5DBD-49C7-9571-F8E2721F1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14" y="3746724"/>
            <a:ext cx="4847830" cy="614553"/>
          </a:xfrm>
          <a:prstGeom prst="rect">
            <a:avLst/>
          </a:prstGeom>
        </p:spPr>
      </p:pic>
      <p:pic>
        <p:nvPicPr>
          <p:cNvPr id="8" name="Picture 7">
            <a:extLst>
              <a:ext uri="{FF2B5EF4-FFF2-40B4-BE49-F238E27FC236}">
                <a16:creationId xmlns:a16="http://schemas.microsoft.com/office/drawing/2014/main" id="{74AA1B3C-21CC-46FE-AE1B-8081C8A04EC7}"/>
              </a:ext>
            </a:extLst>
          </p:cNvPr>
          <p:cNvPicPr>
            <a:picLocks noChangeAspect="1"/>
          </p:cNvPicPr>
          <p:nvPr/>
        </p:nvPicPr>
        <p:blipFill>
          <a:blip r:embed="rId3"/>
          <a:stretch>
            <a:fillRect/>
          </a:stretch>
        </p:blipFill>
        <p:spPr>
          <a:xfrm>
            <a:off x="6282670" y="2611764"/>
            <a:ext cx="5249741" cy="3246128"/>
          </a:xfrm>
          <a:prstGeom prst="rect">
            <a:avLst/>
          </a:prstGeom>
        </p:spPr>
      </p:pic>
    </p:spTree>
    <p:extLst>
      <p:ext uri="{BB962C8B-B14F-4D97-AF65-F5344CB8AC3E}">
        <p14:creationId xmlns:p14="http://schemas.microsoft.com/office/powerpoint/2010/main" val="381697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2657B-501C-4CD0-A08C-D399C7C7B800}"/>
              </a:ext>
            </a:extLst>
          </p:cNvPr>
          <p:cNvSpPr>
            <a:spLocks noGrp="1"/>
          </p:cNvSpPr>
          <p:nvPr>
            <p:ph type="title"/>
          </p:nvPr>
        </p:nvSpPr>
        <p:spPr/>
        <p:txBody>
          <a:bodyPr/>
          <a:lstStyle/>
          <a:p>
            <a:r>
              <a:rPr lang="en-US"/>
              <a:t>Why Sell Boost Mobile?</a:t>
            </a:r>
          </a:p>
        </p:txBody>
      </p:sp>
      <p:pic>
        <p:nvPicPr>
          <p:cNvPr id="9" name="Content Placeholder 8">
            <a:extLst>
              <a:ext uri="{FF2B5EF4-FFF2-40B4-BE49-F238E27FC236}">
                <a16:creationId xmlns:a16="http://schemas.microsoft.com/office/drawing/2014/main" id="{982731EB-593B-4561-AA67-193DEFBEC9FD}"/>
              </a:ext>
            </a:extLst>
          </p:cNvPr>
          <p:cNvPicPr>
            <a:picLocks noGrp="1" noChangeAspect="1"/>
          </p:cNvPicPr>
          <p:nvPr>
            <p:ph idx="1"/>
          </p:nvPr>
        </p:nvPicPr>
        <p:blipFill>
          <a:blip r:embed="rId2"/>
          <a:stretch>
            <a:fillRect/>
          </a:stretch>
        </p:blipFill>
        <p:spPr>
          <a:xfrm>
            <a:off x="895375" y="1870075"/>
            <a:ext cx="10401250" cy="4306888"/>
          </a:xfrm>
        </p:spPr>
      </p:pic>
    </p:spTree>
    <p:extLst>
      <p:ext uri="{BB962C8B-B14F-4D97-AF65-F5344CB8AC3E}">
        <p14:creationId xmlns:p14="http://schemas.microsoft.com/office/powerpoint/2010/main" val="340204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915B-11A2-4EB8-839B-0531FB75A871}"/>
              </a:ext>
            </a:extLst>
          </p:cNvPr>
          <p:cNvSpPr>
            <a:spLocks noGrp="1"/>
          </p:cNvSpPr>
          <p:nvPr>
            <p:ph type="title"/>
          </p:nvPr>
        </p:nvSpPr>
        <p:spPr/>
        <p:txBody>
          <a:bodyPr anchor="b">
            <a:normAutofit/>
          </a:bodyPr>
          <a:lstStyle/>
          <a:p>
            <a:r>
              <a:rPr lang="en-US"/>
              <a:t>Boost AR+</a:t>
            </a:r>
          </a:p>
        </p:txBody>
      </p:sp>
      <p:sp>
        <p:nvSpPr>
          <p:cNvPr id="8" name="Content Placeholder 2">
            <a:extLst>
              <a:ext uri="{FF2B5EF4-FFF2-40B4-BE49-F238E27FC236}">
                <a16:creationId xmlns:a16="http://schemas.microsoft.com/office/drawing/2014/main" id="{EDB3564A-1328-44DC-99CC-9D75526F8C8F}"/>
              </a:ext>
            </a:extLst>
          </p:cNvPr>
          <p:cNvSpPr>
            <a:spLocks noGrp="1"/>
          </p:cNvSpPr>
          <p:nvPr>
            <p:ph sz="half" idx="1"/>
          </p:nvPr>
        </p:nvSpPr>
        <p:spPr>
          <a:xfrm>
            <a:off x="838200" y="1818746"/>
            <a:ext cx="5469466" cy="4893204"/>
          </a:xfrm>
        </p:spPr>
        <p:txBody>
          <a:bodyPr vert="horz" lIns="91440" tIns="45720" rIns="91440" bIns="45720" rtlCol="0" anchor="t">
            <a:normAutofit/>
          </a:bodyPr>
          <a:lstStyle/>
          <a:p>
            <a:pPr fontAlgn="base"/>
            <a:r>
              <a:rPr lang="en-US" sz="1600" b="1" i="0">
                <a:solidFill>
                  <a:srgbClr val="C00000"/>
                </a:solidFill>
                <a:effectLst/>
                <a:latin typeface="Montserrat"/>
              </a:rPr>
              <a:t>​Definition:</a:t>
            </a:r>
            <a:r>
              <a:rPr lang="en-US" sz="1600" b="1">
                <a:solidFill>
                  <a:srgbClr val="C00000"/>
                </a:solidFill>
                <a:latin typeface="Montserrat"/>
              </a:rPr>
              <a:t> </a:t>
            </a:r>
            <a:r>
              <a:rPr lang="en-US" sz="1600" b="1">
                <a:latin typeface="Montserrat"/>
              </a:rPr>
              <a:t>Multi-Carrier with increased Boost Brand presence</a:t>
            </a:r>
            <a:endParaRPr lang="en-US" sz="1600" b="1" i="0">
              <a:effectLst/>
              <a:latin typeface="Montserrat" panose="00000500000000000000" pitchFamily="2" charset="0"/>
            </a:endParaRPr>
          </a:p>
          <a:p>
            <a:pPr fontAlgn="base"/>
            <a:r>
              <a:rPr lang="en-US" sz="1600" b="1" i="0">
                <a:solidFill>
                  <a:srgbClr val="C00000"/>
                </a:solidFill>
                <a:effectLst/>
                <a:latin typeface="Montserrat"/>
              </a:rPr>
              <a:t>Benefits:</a:t>
            </a:r>
            <a:r>
              <a:rPr lang="en-US" sz="1600" b="1">
                <a:solidFill>
                  <a:srgbClr val="C00000"/>
                </a:solidFill>
                <a:latin typeface="Montserrat"/>
              </a:rPr>
              <a:t> </a:t>
            </a:r>
            <a:r>
              <a:rPr lang="en-US" sz="1600" b="1">
                <a:latin typeface="Montserrat"/>
              </a:rPr>
              <a:t>Fixture package, OEM handset promotions, High level support and training</a:t>
            </a:r>
            <a:endParaRPr lang="en-US" sz="1600" b="1" i="0">
              <a:effectLst/>
              <a:latin typeface="Montserrat" panose="00000500000000000000" pitchFamily="2" charset="0"/>
            </a:endParaRPr>
          </a:p>
          <a:p>
            <a:pPr fontAlgn="base"/>
            <a:r>
              <a:rPr lang="en-US" sz="1600" b="1" i="0" u="none" strike="noStrike">
                <a:solidFill>
                  <a:srgbClr val="C00000"/>
                </a:solidFill>
                <a:effectLst/>
                <a:latin typeface="Montserrat"/>
              </a:rPr>
              <a:t>Investment:</a:t>
            </a:r>
            <a:r>
              <a:rPr lang="en-US" sz="1600" b="1">
                <a:solidFill>
                  <a:srgbClr val="C00000"/>
                </a:solidFill>
                <a:latin typeface="Montserrat"/>
              </a:rPr>
              <a:t>  </a:t>
            </a:r>
            <a:r>
              <a:rPr lang="en-US" sz="1600" b="1">
                <a:latin typeface="Montserrat"/>
              </a:rPr>
              <a:t>$2000</a:t>
            </a:r>
            <a:endParaRPr lang="en-US" sz="1600" b="1" i="0" u="none" strike="noStrike">
              <a:effectLst/>
              <a:latin typeface="Montserrat" panose="00000500000000000000" pitchFamily="2" charset="0"/>
            </a:endParaRPr>
          </a:p>
          <a:p>
            <a:pPr fontAlgn="base"/>
            <a:r>
              <a:rPr lang="en-US" sz="1600" b="1" err="1">
                <a:solidFill>
                  <a:srgbClr val="C00000"/>
                </a:solidFill>
                <a:latin typeface="Montserrat"/>
              </a:rPr>
              <a:t>Marceco</a:t>
            </a:r>
            <a:r>
              <a:rPr lang="en-US" sz="1600" b="1">
                <a:solidFill>
                  <a:srgbClr val="C00000"/>
                </a:solidFill>
                <a:latin typeface="Montserrat"/>
              </a:rPr>
              <a:t> Funding: </a:t>
            </a:r>
            <a:r>
              <a:rPr lang="en-US" sz="1600" b="1">
                <a:latin typeface="Montserrat"/>
              </a:rPr>
              <a:t>$1000</a:t>
            </a:r>
            <a:endParaRPr lang="en-US" sz="1600" b="1">
              <a:solidFill>
                <a:srgbClr val="C00000"/>
              </a:solidFill>
              <a:latin typeface="Montserrat" panose="00000500000000000000" pitchFamily="2" charset="0"/>
            </a:endParaRPr>
          </a:p>
          <a:p>
            <a:pPr algn="l" rtl="0" fontAlgn="base"/>
            <a:r>
              <a:rPr lang="en-US" sz="1600" b="1" i="0">
                <a:solidFill>
                  <a:srgbClr val="C00000"/>
                </a:solidFill>
                <a:effectLst/>
                <a:latin typeface="Montserrat" panose="00000500000000000000" pitchFamily="2" charset="0"/>
              </a:rPr>
              <a:t>Comp:</a:t>
            </a:r>
            <a:endParaRPr lang="en-US" sz="1200" b="1" i="0">
              <a:solidFill>
                <a:srgbClr val="C00000"/>
              </a:solidFill>
              <a:effectLst/>
              <a:latin typeface="Arial" panose="020B0604020202020204" pitchFamily="34" charset="0"/>
            </a:endParaRPr>
          </a:p>
          <a:p>
            <a:pPr marL="0" indent="0">
              <a:buNone/>
            </a:pPr>
            <a:endParaRPr lang="en-US"/>
          </a:p>
        </p:txBody>
      </p:sp>
      <p:pic>
        <p:nvPicPr>
          <p:cNvPr id="3" name="Picture 4" descr="A picture containing text, orange&#10;&#10;Description automatically generated">
            <a:extLst>
              <a:ext uri="{FF2B5EF4-FFF2-40B4-BE49-F238E27FC236}">
                <a16:creationId xmlns:a16="http://schemas.microsoft.com/office/drawing/2014/main" id="{60E6EC45-80F8-45A2-90AE-B121E7FC7064}"/>
              </a:ext>
            </a:extLst>
          </p:cNvPr>
          <p:cNvPicPr>
            <a:picLocks noGrp="1" noChangeAspect="1"/>
          </p:cNvPicPr>
          <p:nvPr>
            <p:ph sz="half" idx="2"/>
          </p:nvPr>
        </p:nvPicPr>
        <p:blipFill>
          <a:blip r:embed="rId2"/>
          <a:stretch>
            <a:fillRect/>
          </a:stretch>
        </p:blipFill>
        <p:spPr>
          <a:xfrm>
            <a:off x="6789906" y="1917558"/>
            <a:ext cx="5045747" cy="3919366"/>
          </a:xfrm>
        </p:spPr>
      </p:pic>
      <p:sp>
        <p:nvSpPr>
          <p:cNvPr id="6" name="TextBox 5">
            <a:hlinkClick r:id="rId3"/>
            <a:extLst>
              <a:ext uri="{FF2B5EF4-FFF2-40B4-BE49-F238E27FC236}">
                <a16:creationId xmlns:a16="http://schemas.microsoft.com/office/drawing/2014/main" id="{DAEEB045-44C9-4405-9518-D14AC6E1FA43}"/>
              </a:ext>
            </a:extLst>
          </p:cNvPr>
          <p:cNvSpPr txBox="1"/>
          <p:nvPr/>
        </p:nvSpPr>
        <p:spPr>
          <a:xfrm>
            <a:off x="6712085" y="5943529"/>
            <a:ext cx="62824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For more info on comp please view the compensation </a:t>
            </a:r>
            <a:r>
              <a:rPr lang="en-US">
                <a:hlinkClick r:id="rId4"/>
              </a:rPr>
              <a:t>deck</a:t>
            </a:r>
            <a:endParaRPr lang="en-US"/>
          </a:p>
        </p:txBody>
      </p:sp>
      <p:pic>
        <p:nvPicPr>
          <p:cNvPr id="7" name="Picture 6">
            <a:extLst>
              <a:ext uri="{FF2B5EF4-FFF2-40B4-BE49-F238E27FC236}">
                <a16:creationId xmlns:a16="http://schemas.microsoft.com/office/drawing/2014/main" id="{1AA87C73-CDEE-45B9-B4CC-C6C8F971B53C}"/>
              </a:ext>
            </a:extLst>
          </p:cNvPr>
          <p:cNvPicPr>
            <a:picLocks noChangeAspect="1"/>
          </p:cNvPicPr>
          <p:nvPr/>
        </p:nvPicPr>
        <p:blipFill>
          <a:blip r:embed="rId5"/>
          <a:stretch>
            <a:fillRect/>
          </a:stretch>
        </p:blipFill>
        <p:spPr>
          <a:xfrm>
            <a:off x="2081998" y="3757351"/>
            <a:ext cx="2972215" cy="2840976"/>
          </a:xfrm>
          <a:prstGeom prst="rect">
            <a:avLst/>
          </a:prstGeom>
        </p:spPr>
      </p:pic>
    </p:spTree>
    <p:extLst>
      <p:ext uri="{BB962C8B-B14F-4D97-AF65-F5344CB8AC3E}">
        <p14:creationId xmlns:p14="http://schemas.microsoft.com/office/powerpoint/2010/main" val="1686192802"/>
      </p:ext>
    </p:extLst>
  </p:cSld>
  <p:clrMapOvr>
    <a:masterClrMapping/>
  </p:clrMapOvr>
</p:sld>
</file>

<file path=ppt/theme/theme1.xml><?xml version="1.0" encoding="utf-8"?>
<a:theme xmlns:a="http://schemas.openxmlformats.org/drawingml/2006/main" name="Marceco Master Template">
  <a:themeElements>
    <a:clrScheme name="Custom 3">
      <a:dk1>
        <a:sysClr val="windowText" lastClr="000000"/>
      </a:dk1>
      <a:lt1>
        <a:sysClr val="window" lastClr="FFFFFF"/>
      </a:lt1>
      <a:dk2>
        <a:srgbClr val="C7202B"/>
      </a:dk2>
      <a:lt2>
        <a:srgbClr val="7A7A7A"/>
      </a:lt2>
      <a:accent1>
        <a:srgbClr val="C7202B"/>
      </a:accent1>
      <a:accent2>
        <a:srgbClr val="7A7A7A"/>
      </a:accent2>
      <a:accent3>
        <a:srgbClr val="000000"/>
      </a:accent3>
      <a:accent4>
        <a:srgbClr val="FFFFFF"/>
      </a:accent4>
      <a:accent5>
        <a:srgbClr val="C7202A"/>
      </a:accent5>
      <a:accent6>
        <a:srgbClr val="000000"/>
      </a:accent6>
      <a:hlink>
        <a:srgbClr val="C00000"/>
      </a:hlink>
      <a:folHlink>
        <a:srgbClr val="000000"/>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ceco Master Template.potx" id="{11CFA998-0D85-4744-A3D4-60BF089F9BBE}" vid="{1733DC6F-6E0C-49F3-9FA4-E2117B51F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ACBFAE059DC249AD38CA4AA8FDF7AF" ma:contentTypeVersion="10" ma:contentTypeDescription="Create a new document." ma:contentTypeScope="" ma:versionID="d4528b7d8a7cf9635989781598c4303d">
  <xsd:schema xmlns:xsd="http://www.w3.org/2001/XMLSchema" xmlns:xs="http://www.w3.org/2001/XMLSchema" xmlns:p="http://schemas.microsoft.com/office/2006/metadata/properties" xmlns:ns2="f6449e5e-8309-4067-a3b2-5e63b07a340b" xmlns:ns3="97f3f637-7724-4931-af2a-9a2bb4627e79" targetNamespace="http://schemas.microsoft.com/office/2006/metadata/properties" ma:root="true" ma:fieldsID="856028f13f19964486f29142ad58cbb1" ns2:_="" ns3:_="">
    <xsd:import namespace="f6449e5e-8309-4067-a3b2-5e63b07a340b"/>
    <xsd:import namespace="97f3f637-7724-4931-af2a-9a2bb4627e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49e5e-8309-4067-a3b2-5e63b07a34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f3f637-7724-4931-af2a-9a2bb4627e7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7f3f637-7724-4931-af2a-9a2bb4627e79">
      <UserInfo>
        <DisplayName>James Moore</DisplayName>
        <AccountId>1067</AccountId>
        <AccountType/>
      </UserInfo>
      <UserInfo>
        <DisplayName>Deshawn Mallory</DisplayName>
        <AccountId>3558</AccountId>
        <AccountType/>
      </UserInfo>
      <UserInfo>
        <DisplayName>Nicole Keuper</DisplayName>
        <AccountId>3569</AccountId>
        <AccountType/>
      </UserInfo>
    </SharedWithUsers>
  </documentManagement>
</p:properties>
</file>

<file path=customXml/itemProps1.xml><?xml version="1.0" encoding="utf-8"?>
<ds:datastoreItem xmlns:ds="http://schemas.openxmlformats.org/officeDocument/2006/customXml" ds:itemID="{0B50433A-83C0-48D6-BA1A-D283923E57BA}">
  <ds:schemaRefs>
    <ds:schemaRef ds:uri="http://schemas.microsoft.com/sharepoint/v3/contenttype/forms"/>
  </ds:schemaRefs>
</ds:datastoreItem>
</file>

<file path=customXml/itemProps2.xml><?xml version="1.0" encoding="utf-8"?>
<ds:datastoreItem xmlns:ds="http://schemas.openxmlformats.org/officeDocument/2006/customXml" ds:itemID="{ECC75872-F35E-4B64-BFEB-95FDE367B7E6}">
  <ds:schemaRefs>
    <ds:schemaRef ds:uri="97f3f637-7724-4931-af2a-9a2bb4627e79"/>
    <ds:schemaRef ds:uri="f6449e5e-8309-4067-a3b2-5e63b07a34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4CE658-5119-4ABC-8F4E-FC3464800FCD}">
  <ds:schemaRefs>
    <ds:schemaRef ds:uri="http://www.w3.org/XML/1998/namespace"/>
    <ds:schemaRef ds:uri="http://purl.org/dc/dcmitype/"/>
    <ds:schemaRef ds:uri="http://purl.org/dc/elements/1.1/"/>
    <ds:schemaRef ds:uri="http://schemas.microsoft.com/office/2006/documentManagement/types"/>
    <ds:schemaRef ds:uri="97f3f637-7724-4931-af2a-9a2bb4627e79"/>
    <ds:schemaRef ds:uri="http://schemas.microsoft.com/office/infopath/2007/PartnerControls"/>
    <ds:schemaRef ds:uri="http://purl.org/dc/terms/"/>
    <ds:schemaRef ds:uri="http://schemas.microsoft.com/office/2006/metadata/properties"/>
    <ds:schemaRef ds:uri="http://schemas.openxmlformats.org/package/2006/metadata/core-properties"/>
    <ds:schemaRef ds:uri="f6449e5e-8309-4067-a3b2-5e63b07a340b"/>
  </ds:schemaRefs>
</ds:datastoreItem>
</file>

<file path=docProps/app.xml><?xml version="1.0" encoding="utf-8"?>
<Properties xmlns="http://schemas.openxmlformats.org/officeDocument/2006/extended-properties" xmlns:vt="http://schemas.openxmlformats.org/officeDocument/2006/docPropsVTypes">
  <Template>Marceco Master Template</Template>
  <TotalTime>38</TotalTime>
  <Words>1074</Words>
  <Application>Microsoft Office PowerPoint</Application>
  <PresentationFormat>Widescreen</PresentationFormat>
  <Paragraphs>196</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Lato</vt:lpstr>
      <vt:lpstr>Montserrat</vt:lpstr>
      <vt:lpstr>Montserrat</vt:lpstr>
      <vt:lpstr>Montserrat </vt:lpstr>
      <vt:lpstr>Montserrat ExtraBold</vt:lpstr>
      <vt:lpstr>Wingdings</vt:lpstr>
      <vt:lpstr>Marceco Master Template</vt:lpstr>
      <vt:lpstr>PowerPoint Presentation</vt:lpstr>
      <vt:lpstr>We Are Marceco</vt:lpstr>
      <vt:lpstr>Our Leadership Team</vt:lpstr>
      <vt:lpstr>Why Marceco</vt:lpstr>
      <vt:lpstr>Our National Sales Team</vt:lpstr>
      <vt:lpstr>Additional Support + Perks </vt:lpstr>
      <vt:lpstr>Introducing</vt:lpstr>
      <vt:lpstr>Why Sell Boost Mobile?</vt:lpstr>
      <vt:lpstr>Boost AR+</vt:lpstr>
      <vt:lpstr>Boost Branded Retailer (BR)</vt:lpstr>
      <vt:lpstr>Boost Premium Branded Retailer (PBR)</vt:lpstr>
      <vt:lpstr>Additional Offerings</vt:lpstr>
      <vt:lpstr>Gen Mobile</vt:lpstr>
      <vt:lpstr> BumpBoxx</vt:lpstr>
      <vt:lpstr> Device Accessories</vt:lpstr>
      <vt:lpstr>GSM Unlocked Devices</vt:lpstr>
      <vt:lpstr>Stamp Me Loyalty Platform</vt:lpstr>
      <vt:lpstr>Prepaid Internet</vt:lpstr>
      <vt:lpstr>GearProtek</vt:lpstr>
      <vt:lpstr>Accounting/Payroll - Lotus</vt:lpstr>
      <vt:lpstr>Accounting/Payroll - ADP</vt:lpstr>
      <vt:lpstr>Device Leasing</vt:lpstr>
      <vt:lpstr>For More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Brand</dc:creator>
  <cp:lastModifiedBy>Lindsay Brand</cp:lastModifiedBy>
  <cp:revision>5</cp:revision>
  <dcterms:created xsi:type="dcterms:W3CDTF">2022-02-07T15:12:14Z</dcterms:created>
  <dcterms:modified xsi:type="dcterms:W3CDTF">2022-04-20T15:47:19Z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0x01010086ACBFAE059DC249AD38CA4AA8FDF7AF</vt:lpwstr>
  </property>
</Properties>
</file>